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3" r:id="rId3"/>
    <p:sldMasterId id="2147483681" r:id="rId4"/>
  </p:sldMasterIdLst>
  <p:notesMasterIdLst>
    <p:notesMasterId r:id="rId52"/>
  </p:notesMasterIdLst>
  <p:sldIdLst>
    <p:sldId id="272" r:id="rId5"/>
    <p:sldId id="262" r:id="rId6"/>
    <p:sldId id="368" r:id="rId7"/>
    <p:sldId id="365" r:id="rId8"/>
    <p:sldId id="366" r:id="rId9"/>
    <p:sldId id="367" r:id="rId10"/>
    <p:sldId id="370" r:id="rId11"/>
    <p:sldId id="369" r:id="rId12"/>
    <p:sldId id="327" r:id="rId13"/>
    <p:sldId id="342" r:id="rId14"/>
    <p:sldId id="348" r:id="rId15"/>
    <p:sldId id="343" r:id="rId16"/>
    <p:sldId id="344" r:id="rId17"/>
    <p:sldId id="346" r:id="rId18"/>
    <p:sldId id="347" r:id="rId19"/>
    <p:sldId id="349"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64" r:id="rId48"/>
    <p:sldId id="341" r:id="rId49"/>
    <p:sldId id="296" r:id="rId50"/>
    <p:sldId id="26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0066CC"/>
    <a:srgbClr val="003399"/>
    <a:srgbClr val="CCFF99"/>
    <a:srgbClr val="33CCCC"/>
    <a:srgbClr val="0099CC"/>
    <a:srgbClr val="3366FF"/>
    <a:srgbClr val="FF9933"/>
    <a:srgbClr val="0099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AB9-F974-4F76-8F9E-4BA869CEE33B}" type="datetimeFigureOut">
              <a:rPr lang="en-IN" smtClean="0"/>
              <a:t>23-01-2019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FC059-0EE1-4B37-8208-41727DEAE99D}" type="slidenum">
              <a:rPr lang="en-IN" smtClean="0"/>
              <a:t>‹#›</a:t>
            </a:fld>
            <a:endParaRPr lang="en-IN" dirty="0"/>
          </a:p>
        </p:txBody>
      </p:sp>
    </p:spTree>
    <p:extLst>
      <p:ext uri="{BB962C8B-B14F-4D97-AF65-F5344CB8AC3E}">
        <p14:creationId xmlns:p14="http://schemas.microsoft.com/office/powerpoint/2010/main" val="1890808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9"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306006929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9C031F10-BDE8-4D25-9C46-A057A59057C6}" type="datetime1">
              <a:rPr lang="en-US" smtClean="0"/>
              <a:pPr/>
              <a:t>1/23/2019</a:t>
            </a:fld>
            <a:endParaRPr lang="en-US" dirty="0"/>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fld id="{0B491FB4-905F-488C-AD01-09867DFAF172}" type="slidenum">
              <a:rPr lang="en-US" smtClean="0"/>
              <a:pPr/>
              <a:t>‹#›</a:t>
            </a:fld>
            <a:endParaRPr lang="en-US" dirty="0"/>
          </a:p>
        </p:txBody>
      </p:sp>
      <p:sp>
        <p:nvSpPr>
          <p:cNvPr id="6" name="SmartArt Placeholder 5"/>
          <p:cNvSpPr>
            <a:spLocks noGrp="1"/>
          </p:cNvSpPr>
          <p:nvPr>
            <p:ph type="dgm" sz="quarter" idx="12"/>
          </p:nvPr>
        </p:nvSpPr>
        <p:spPr/>
        <p:txBody>
          <a:bodyPr/>
          <a:lstStyle/>
          <a:p>
            <a:endParaRPr lang="en-US" dirty="0"/>
          </a:p>
        </p:txBody>
      </p:sp>
      <p:cxnSp>
        <p:nvCxnSpPr>
          <p:cNvPr id="7" name="Straight Connector 6"/>
          <p:cNvCxnSpPr/>
          <p:nvPr userDrawn="1"/>
        </p:nvCxnSpPr>
        <p:spPr>
          <a:xfrm>
            <a:off x="609600" y="228600"/>
            <a:ext cx="0" cy="76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488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4675723"/>
          </a:xfrm>
          <a:prstGeom prst="rect">
            <a:avLst/>
          </a:prstGeom>
        </p:spPr>
      </p:pic>
      <p:sp>
        <p:nvSpPr>
          <p:cNvPr id="4" name="Freeform 8"/>
          <p:cNvSpPr>
            <a:spLocks noChangeAspect="1"/>
          </p:cNvSpPr>
          <p:nvPr userDrawn="1"/>
        </p:nvSpPr>
        <p:spPr bwMode="auto">
          <a:xfrm>
            <a:off x="0" y="4562476"/>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433603" name="Rectangle 3"/>
          <p:cNvSpPr>
            <a:spLocks noGrp="1" noChangeArrowheads="1"/>
          </p:cNvSpPr>
          <p:nvPr>
            <p:ph type="ctrTitle"/>
          </p:nvPr>
        </p:nvSpPr>
        <p:spPr>
          <a:xfrm>
            <a:off x="402336" y="4851401"/>
            <a:ext cx="11387328" cy="829468"/>
          </a:xfrm>
        </p:spPr>
        <p:txBody>
          <a:bodyPr lIns="91440" rIns="91440"/>
          <a:lstStyle>
            <a:lvl1pPr>
              <a:lnSpc>
                <a:spcPct val="125000"/>
              </a:lnSpc>
              <a:defRPr sz="3200" b="1" cap="none" baseline="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6" y="5680870"/>
            <a:ext cx="11387328" cy="554709"/>
          </a:xfrm>
        </p:spPr>
        <p:txBody>
          <a:bodyPr/>
          <a:lstStyle>
            <a:lvl1pPr marL="0" indent="0">
              <a:buFont typeface="Wingdings 2" pitchFamily="18" charset="2"/>
              <a:buNone/>
              <a:defRPr sz="2667" b="0" baseline="0">
                <a:solidFill>
                  <a:schemeClr val="tx1">
                    <a:lumMod val="75000"/>
                    <a:lumOff val="25000"/>
                  </a:schemeClr>
                </a:solidFill>
                <a:latin typeface="+mj-lt"/>
              </a:defRPr>
            </a:lvl1pPr>
          </a:lstStyle>
          <a:p>
            <a:r>
              <a:rPr lang="en-US" dirty="0"/>
              <a:t>Click to edit Master subtitle style</a:t>
            </a: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Tree>
    <p:extLst>
      <p:ext uri="{BB962C8B-B14F-4D97-AF65-F5344CB8AC3E}">
        <p14:creationId xmlns:p14="http://schemas.microsoft.com/office/powerpoint/2010/main" val="4893222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412401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0"/>
            <a:ext cx="12192000" cy="1524000"/>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Tree>
    <p:extLst>
      <p:ext uri="{BB962C8B-B14F-4D97-AF65-F5344CB8AC3E}">
        <p14:creationId xmlns:p14="http://schemas.microsoft.com/office/powerpoint/2010/main" val="29605163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5306863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52" name="Group 13"/>
          <p:cNvGrpSpPr>
            <a:grpSpLocks/>
          </p:cNvGrpSpPr>
          <p:nvPr userDrawn="1"/>
        </p:nvGrpSpPr>
        <p:grpSpPr bwMode="auto">
          <a:xfrm>
            <a:off x="5022443" y="5859673"/>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FFFFFF"/>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sz="4800" dirty="0">
                <a:solidFill>
                  <a:srgbClr val="000000"/>
                </a:solidFill>
              </a:endParaRPr>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67" name="AutoShape 72">
            <a:hlinkClick r:id="rId2"/>
          </p:cNvPr>
          <p:cNvSpPr>
            <a:spLocks noChangeAspect="1" noChangeArrowheads="1" noTextEdit="1"/>
          </p:cNvSpPr>
          <p:nvPr userDrawn="1"/>
        </p:nvSpPr>
        <p:spPr bwMode="auto">
          <a:xfrm>
            <a:off x="4911989" y="5827887"/>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68" name="Group 67"/>
          <p:cNvGrpSpPr/>
          <p:nvPr userDrawn="1"/>
        </p:nvGrpSpPr>
        <p:grpSpPr>
          <a:xfrm>
            <a:off x="4899274" y="823247"/>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grpSp>
        <p:nvGrpSpPr>
          <p:cNvPr id="72" name="Group 71"/>
          <p:cNvGrpSpPr/>
          <p:nvPr userDrawn="1"/>
        </p:nvGrpSpPr>
        <p:grpSpPr>
          <a:xfrm>
            <a:off x="3616726" y="2644562"/>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sp>
        <p:nvSpPr>
          <p:cNvPr id="117" name="TextBox 48"/>
          <p:cNvSpPr txBox="1">
            <a:spLocks noChangeArrowheads="1"/>
          </p:cNvSpPr>
          <p:nvPr userDrawn="1"/>
        </p:nvSpPr>
        <p:spPr bwMode="auto">
          <a:xfrm>
            <a:off x="2666216" y="4052464"/>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600" b="1" dirty="0">
                <a:solidFill>
                  <a:srgbClr val="FFFFFF"/>
                </a:solidFill>
              </a:rPr>
              <a:t>$7 </a:t>
            </a:r>
            <a:r>
              <a:rPr lang="en-US" sz="1600" dirty="0">
                <a:solidFill>
                  <a:srgbClr val="FFFFFF"/>
                </a:solidFill>
              </a:rPr>
              <a:t>BILLION ENTERPRISE | </a:t>
            </a:r>
            <a:r>
              <a:rPr lang="en-US" sz="1600" b="1" dirty="0">
                <a:solidFill>
                  <a:srgbClr val="FFFFFF"/>
                </a:solidFill>
              </a:rPr>
              <a:t>109,000</a:t>
            </a:r>
            <a:r>
              <a:rPr lang="en-US" sz="1600" dirty="0">
                <a:solidFill>
                  <a:srgbClr val="FFFFFF"/>
                </a:solidFill>
              </a:rPr>
              <a:t> IDEAPRENEURS | </a:t>
            </a:r>
            <a:r>
              <a:rPr lang="en-US" sz="1600" b="1" dirty="0">
                <a:solidFill>
                  <a:srgbClr val="FFFFFF"/>
                </a:solidFill>
              </a:rPr>
              <a:t>31</a:t>
            </a:r>
            <a:r>
              <a:rPr lang="en-US" sz="1600" dirty="0">
                <a:solidFill>
                  <a:srgbClr val="FFFFFF"/>
                </a:solidFill>
              </a:rPr>
              <a:t> COUNTRIES</a:t>
            </a:r>
          </a:p>
        </p:txBody>
      </p:sp>
    </p:spTree>
    <p:extLst>
      <p:ext uri="{BB962C8B-B14F-4D97-AF65-F5344CB8AC3E}">
        <p14:creationId xmlns:p14="http://schemas.microsoft.com/office/powerpoint/2010/main" val="6038540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56633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9021134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87"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164188681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11"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2017 HCL Technologies Limited  |  www.hcltech.com</a:t>
            </a:r>
          </a:p>
        </p:txBody>
      </p:sp>
    </p:spTree>
    <p:extLst>
      <p:ext uri="{BB962C8B-B14F-4D97-AF65-F5344CB8AC3E}">
        <p14:creationId xmlns:p14="http://schemas.microsoft.com/office/powerpoint/2010/main" val="7105880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14"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2018 HCL Technologies Limited  |  www.hcltech.com</a:t>
            </a:r>
          </a:p>
        </p:txBody>
      </p:sp>
    </p:spTree>
    <p:extLst>
      <p:ext uri="{BB962C8B-B14F-4D97-AF65-F5344CB8AC3E}">
        <p14:creationId xmlns:p14="http://schemas.microsoft.com/office/powerpoint/2010/main" val="58878063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6459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0502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3521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9525262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3" name="Group 82"/>
          <p:cNvGrpSpPr>
            <a:grpSpLocks/>
          </p:cNvGrpSpPr>
          <p:nvPr userDrawn="1"/>
        </p:nvGrpSpPr>
        <p:grpSpPr bwMode="auto">
          <a:xfrm>
            <a:off x="4667251" y="5853116"/>
            <a:ext cx="2859616" cy="438149"/>
            <a:chOff x="3533775" y="5853113"/>
            <a:chExt cx="2144713" cy="438150"/>
          </a:xfrm>
        </p:grpSpPr>
        <p:sp>
          <p:nvSpPr>
            <p:cNvPr id="4" name="Freeform 74"/>
            <p:cNvSpPr>
              <a:spLocks/>
            </p:cNvSpPr>
            <p:nvPr userDrawn="1"/>
          </p:nvSpPr>
          <p:spPr bwMode="auto">
            <a:xfrm>
              <a:off x="4043363" y="5999163"/>
              <a:ext cx="187325"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reeform 75"/>
            <p:cNvSpPr>
              <a:spLocks noEditPoints="1"/>
            </p:cNvSpPr>
            <p:nvPr userDrawn="1"/>
          </p:nvSpPr>
          <p:spPr bwMode="auto">
            <a:xfrm>
              <a:off x="4219575" y="5999163"/>
              <a:ext cx="136525"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Freeform 76"/>
            <p:cNvSpPr>
              <a:spLocks/>
            </p:cNvSpPr>
            <p:nvPr userDrawn="1"/>
          </p:nvSpPr>
          <p:spPr bwMode="auto">
            <a:xfrm>
              <a:off x="4346575" y="5999163"/>
              <a:ext cx="109538"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 name="Freeform 77"/>
            <p:cNvSpPr>
              <a:spLocks/>
            </p:cNvSpPr>
            <p:nvPr userDrawn="1"/>
          </p:nvSpPr>
          <p:spPr bwMode="auto">
            <a:xfrm>
              <a:off x="4462463" y="5995988"/>
              <a:ext cx="131762"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Freeform 78"/>
            <p:cNvSpPr>
              <a:spLocks/>
            </p:cNvSpPr>
            <p:nvPr userDrawn="1"/>
          </p:nvSpPr>
          <p:spPr bwMode="auto">
            <a:xfrm>
              <a:off x="461803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 name="Freeform 79"/>
            <p:cNvSpPr>
              <a:spLocks/>
            </p:cNvSpPr>
            <p:nvPr userDrawn="1"/>
          </p:nvSpPr>
          <p:spPr bwMode="auto">
            <a:xfrm>
              <a:off x="4795838" y="5999163"/>
              <a:ext cx="111125"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Freeform 80"/>
            <p:cNvSpPr>
              <a:spLocks/>
            </p:cNvSpPr>
            <p:nvPr userDrawn="1"/>
          </p:nvSpPr>
          <p:spPr bwMode="auto">
            <a:xfrm>
              <a:off x="492918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 name="Freeform 81"/>
            <p:cNvSpPr>
              <a:spLocks/>
            </p:cNvSpPr>
            <p:nvPr userDrawn="1"/>
          </p:nvSpPr>
          <p:spPr bwMode="auto">
            <a:xfrm>
              <a:off x="5073650" y="5999163"/>
              <a:ext cx="95250"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Freeform 82"/>
            <p:cNvSpPr>
              <a:spLocks/>
            </p:cNvSpPr>
            <p:nvPr userDrawn="1"/>
          </p:nvSpPr>
          <p:spPr bwMode="auto">
            <a:xfrm>
              <a:off x="5245100" y="5999163"/>
              <a:ext cx="95250"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Freeform 84"/>
            <p:cNvSpPr>
              <a:spLocks/>
            </p:cNvSpPr>
            <p:nvPr userDrawn="1"/>
          </p:nvSpPr>
          <p:spPr bwMode="auto">
            <a:xfrm>
              <a:off x="5426075" y="5999163"/>
              <a:ext cx="96838"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 name="Freeform 85"/>
            <p:cNvSpPr>
              <a:spLocks/>
            </p:cNvSpPr>
            <p:nvPr userDrawn="1"/>
          </p:nvSpPr>
          <p:spPr bwMode="auto">
            <a:xfrm>
              <a:off x="5541963" y="5999163"/>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87"/>
            <p:cNvSpPr>
              <a:spLocks/>
            </p:cNvSpPr>
            <p:nvPr userDrawn="1"/>
          </p:nvSpPr>
          <p:spPr bwMode="auto">
            <a:xfrm>
              <a:off x="3714750" y="5926138"/>
              <a:ext cx="141288"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18" name="AutoShape 72">
            <a:hlinkClick r:id="rId2"/>
          </p:cNvPr>
          <p:cNvSpPr>
            <a:spLocks noChangeAspect="1" noChangeArrowheads="1" noTextEdit="1"/>
          </p:cNvSpPr>
          <p:nvPr userDrawn="1"/>
        </p:nvSpPr>
        <p:spPr bwMode="auto">
          <a:xfrm>
            <a:off x="4519089" y="5821365"/>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03" tIns="54400" rIns="108803" bIns="544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19" name="Group 30"/>
          <p:cNvGrpSpPr>
            <a:grpSpLocks/>
          </p:cNvGrpSpPr>
          <p:nvPr userDrawn="1"/>
        </p:nvGrpSpPr>
        <p:grpSpPr bwMode="auto">
          <a:xfrm>
            <a:off x="4502155" y="822328"/>
            <a:ext cx="3187700" cy="365125"/>
            <a:chOff x="3427413" y="822325"/>
            <a:chExt cx="2390775" cy="365125"/>
          </a:xfrm>
        </p:grpSpPr>
        <p:sp>
          <p:nvSpPr>
            <p:cNvPr id="20" name="Freeform 7"/>
            <p:cNvSpPr>
              <a:spLocks/>
            </p:cNvSpPr>
            <p:nvPr userDrawn="1"/>
          </p:nvSpPr>
          <p:spPr bwMode="auto">
            <a:xfrm>
              <a:off x="3427413" y="847725"/>
              <a:ext cx="917575" cy="320675"/>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 name="Freeform 8"/>
            <p:cNvSpPr>
              <a:spLocks/>
            </p:cNvSpPr>
            <p:nvPr userDrawn="1"/>
          </p:nvSpPr>
          <p:spPr bwMode="auto">
            <a:xfrm>
              <a:off x="4300538" y="822325"/>
              <a:ext cx="866775" cy="365125"/>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9"/>
            <p:cNvSpPr>
              <a:spLocks/>
            </p:cNvSpPr>
            <p:nvPr userDrawn="1"/>
          </p:nvSpPr>
          <p:spPr bwMode="auto">
            <a:xfrm>
              <a:off x="5148263" y="847725"/>
              <a:ext cx="669925" cy="320675"/>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23" name="Group 35"/>
          <p:cNvGrpSpPr>
            <a:grpSpLocks noChangeAspect="1"/>
          </p:cNvGrpSpPr>
          <p:nvPr userDrawn="1"/>
        </p:nvGrpSpPr>
        <p:grpSpPr bwMode="auto">
          <a:xfrm>
            <a:off x="3780367" y="2514602"/>
            <a:ext cx="4631267" cy="744537"/>
            <a:chOff x="2074863" y="2641600"/>
            <a:chExt cx="4953000" cy="1060450"/>
          </a:xfrm>
        </p:grpSpPr>
        <p:sp>
          <p:nvSpPr>
            <p:cNvPr id="24" name="Freeform 35"/>
            <p:cNvSpPr>
              <a:spLocks noEditPoints="1"/>
            </p:cNvSpPr>
            <p:nvPr userDrawn="1"/>
          </p:nvSpPr>
          <p:spPr bwMode="auto">
            <a:xfrm>
              <a:off x="3027363" y="3448050"/>
              <a:ext cx="111125" cy="149225"/>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5" name="Freeform 36"/>
            <p:cNvSpPr>
              <a:spLocks/>
            </p:cNvSpPr>
            <p:nvPr userDrawn="1"/>
          </p:nvSpPr>
          <p:spPr bwMode="auto">
            <a:xfrm>
              <a:off x="31734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6" name="Freeform 37"/>
            <p:cNvSpPr>
              <a:spLocks/>
            </p:cNvSpPr>
            <p:nvPr userDrawn="1"/>
          </p:nvSpPr>
          <p:spPr bwMode="auto">
            <a:xfrm>
              <a:off x="3303588" y="3448050"/>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7" name="Freeform 38"/>
            <p:cNvSpPr>
              <a:spLocks noEditPoints="1"/>
            </p:cNvSpPr>
            <p:nvPr userDrawn="1"/>
          </p:nvSpPr>
          <p:spPr bwMode="auto">
            <a:xfrm>
              <a:off x="3446463" y="3444875"/>
              <a:ext cx="152400" cy="155575"/>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 name="Freeform 39"/>
            <p:cNvSpPr>
              <a:spLocks/>
            </p:cNvSpPr>
            <p:nvPr userDrawn="1"/>
          </p:nvSpPr>
          <p:spPr bwMode="auto">
            <a:xfrm>
              <a:off x="3633788" y="3448050"/>
              <a:ext cx="123825" cy="149225"/>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9" name="Freeform 40"/>
            <p:cNvSpPr>
              <a:spLocks noEditPoints="1"/>
            </p:cNvSpPr>
            <p:nvPr userDrawn="1"/>
          </p:nvSpPr>
          <p:spPr bwMode="auto">
            <a:xfrm>
              <a:off x="3805238" y="3448050"/>
              <a:ext cx="139700" cy="149225"/>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0" name="Freeform 41"/>
            <p:cNvSpPr>
              <a:spLocks/>
            </p:cNvSpPr>
            <p:nvPr userDrawn="1"/>
          </p:nvSpPr>
          <p:spPr bwMode="auto">
            <a:xfrm>
              <a:off x="4027488" y="3448050"/>
              <a:ext cx="117475" cy="149225"/>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1" name="Freeform 42"/>
            <p:cNvSpPr>
              <a:spLocks/>
            </p:cNvSpPr>
            <p:nvPr userDrawn="1"/>
          </p:nvSpPr>
          <p:spPr bwMode="auto">
            <a:xfrm>
              <a:off x="4176713"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2" name="Freeform 43"/>
            <p:cNvSpPr>
              <a:spLocks/>
            </p:cNvSpPr>
            <p:nvPr userDrawn="1"/>
          </p:nvSpPr>
          <p:spPr bwMode="auto">
            <a:xfrm>
              <a:off x="43418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Freeform 44"/>
            <p:cNvSpPr>
              <a:spLocks/>
            </p:cNvSpPr>
            <p:nvPr userDrawn="1"/>
          </p:nvSpPr>
          <p:spPr bwMode="auto">
            <a:xfrm>
              <a:off x="45386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4" name="Freeform 45"/>
            <p:cNvSpPr>
              <a:spLocks noEditPoints="1"/>
            </p:cNvSpPr>
            <p:nvPr userDrawn="1"/>
          </p:nvSpPr>
          <p:spPr bwMode="auto">
            <a:xfrm>
              <a:off x="4706938" y="3444875"/>
              <a:ext cx="155575" cy="155575"/>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5" name="Freeform 46"/>
            <p:cNvSpPr>
              <a:spLocks/>
            </p:cNvSpPr>
            <p:nvPr userDrawn="1"/>
          </p:nvSpPr>
          <p:spPr bwMode="auto">
            <a:xfrm>
              <a:off x="4894263" y="3448050"/>
              <a:ext cx="127000" cy="149225"/>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6" name="Freeform 47"/>
            <p:cNvSpPr>
              <a:spLocks/>
            </p:cNvSpPr>
            <p:nvPr userDrawn="1"/>
          </p:nvSpPr>
          <p:spPr bwMode="auto">
            <a:xfrm>
              <a:off x="504983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7" name="Freeform 48"/>
            <p:cNvSpPr>
              <a:spLocks noEditPoints="1"/>
            </p:cNvSpPr>
            <p:nvPr userDrawn="1"/>
          </p:nvSpPr>
          <p:spPr bwMode="auto">
            <a:xfrm>
              <a:off x="5202238" y="3448050"/>
              <a:ext cx="111125" cy="149225"/>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8" name="Freeform 49"/>
            <p:cNvSpPr>
              <a:spLocks noEditPoints="1"/>
            </p:cNvSpPr>
            <p:nvPr userDrawn="1"/>
          </p:nvSpPr>
          <p:spPr bwMode="auto">
            <a:xfrm>
              <a:off x="5332413" y="3448050"/>
              <a:ext cx="146050" cy="149225"/>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9" name="Freeform 50"/>
            <p:cNvSpPr>
              <a:spLocks/>
            </p:cNvSpPr>
            <p:nvPr userDrawn="1"/>
          </p:nvSpPr>
          <p:spPr bwMode="auto">
            <a:xfrm>
              <a:off x="54911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0" name="Freeform 51"/>
            <p:cNvSpPr>
              <a:spLocks/>
            </p:cNvSpPr>
            <p:nvPr userDrawn="1"/>
          </p:nvSpPr>
          <p:spPr bwMode="auto">
            <a:xfrm>
              <a:off x="565308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1" name="Freeform 52"/>
            <p:cNvSpPr>
              <a:spLocks/>
            </p:cNvSpPr>
            <p:nvPr userDrawn="1"/>
          </p:nvSpPr>
          <p:spPr bwMode="auto">
            <a:xfrm>
              <a:off x="4402138" y="2797175"/>
              <a:ext cx="60325" cy="88900"/>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2" name="Freeform 53"/>
            <p:cNvSpPr>
              <a:spLocks/>
            </p:cNvSpPr>
            <p:nvPr userDrawn="1"/>
          </p:nvSpPr>
          <p:spPr bwMode="auto">
            <a:xfrm>
              <a:off x="6319838" y="2781300"/>
              <a:ext cx="60325" cy="85725"/>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3" name="Freeform 54"/>
            <p:cNvSpPr>
              <a:spLocks noEditPoints="1"/>
            </p:cNvSpPr>
            <p:nvPr userDrawn="1"/>
          </p:nvSpPr>
          <p:spPr bwMode="auto">
            <a:xfrm>
              <a:off x="2074863" y="2765425"/>
              <a:ext cx="1362075" cy="650875"/>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4" name="Freeform 55"/>
            <p:cNvSpPr>
              <a:spLocks noEditPoints="1"/>
            </p:cNvSpPr>
            <p:nvPr userDrawn="1"/>
          </p:nvSpPr>
          <p:spPr bwMode="auto">
            <a:xfrm>
              <a:off x="3392488" y="2813050"/>
              <a:ext cx="1863725" cy="542925"/>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5" name="Freeform 56"/>
            <p:cNvSpPr>
              <a:spLocks noEditPoints="1"/>
            </p:cNvSpPr>
            <p:nvPr userDrawn="1"/>
          </p:nvSpPr>
          <p:spPr bwMode="auto">
            <a:xfrm>
              <a:off x="5249863" y="2641600"/>
              <a:ext cx="1736725" cy="1060450"/>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6" name="Freeform 57"/>
            <p:cNvSpPr>
              <a:spLocks/>
            </p:cNvSpPr>
            <p:nvPr userDrawn="1"/>
          </p:nvSpPr>
          <p:spPr bwMode="auto">
            <a:xfrm>
              <a:off x="2586038" y="3209925"/>
              <a:ext cx="3708400" cy="165100"/>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7" name="Freeform 58"/>
            <p:cNvSpPr>
              <a:spLocks/>
            </p:cNvSpPr>
            <p:nvPr userDrawn="1"/>
          </p:nvSpPr>
          <p:spPr bwMode="auto">
            <a:xfrm>
              <a:off x="6853238" y="2724150"/>
              <a:ext cx="76200" cy="92075"/>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8" name="Freeform 59"/>
            <p:cNvSpPr>
              <a:spLocks/>
            </p:cNvSpPr>
            <p:nvPr userDrawn="1"/>
          </p:nvSpPr>
          <p:spPr bwMode="auto">
            <a:xfrm>
              <a:off x="6938963" y="2724150"/>
              <a:ext cx="88900" cy="92075"/>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0" name="TextBox 49"/>
          <p:cNvSpPr txBox="1">
            <a:spLocks noChangeArrowheads="1"/>
          </p:cNvSpPr>
          <p:nvPr userDrawn="1"/>
        </p:nvSpPr>
        <p:spPr bwMode="auto">
          <a:xfrm>
            <a:off x="2023837" y="3706815"/>
            <a:ext cx="8144336" cy="4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03" tIns="54400" rIns="108803" bIns="54400">
            <a:spAutoFit/>
          </a:bodyPr>
          <a:lstStyle>
            <a:lvl1pPr eaLnBrk="0" hangingPunct="0">
              <a:defRPr sz="3600">
                <a:solidFill>
                  <a:schemeClr val="tx1"/>
                </a:solidFill>
                <a:latin typeface="Arial" charset="0"/>
                <a:cs typeface="Arial" charset="0"/>
              </a:defRPr>
            </a:lvl1pPr>
            <a:lvl2pPr marL="742950" indent="-285750" eaLnBrk="0" hangingPunct="0">
              <a:defRPr sz="3600">
                <a:solidFill>
                  <a:schemeClr val="tx1"/>
                </a:solidFill>
                <a:latin typeface="Arial" charset="0"/>
                <a:cs typeface="Arial" charset="0"/>
              </a:defRPr>
            </a:lvl2pPr>
            <a:lvl3pPr marL="1143000" indent="-228600" eaLnBrk="0" hangingPunct="0">
              <a:defRPr sz="3600">
                <a:solidFill>
                  <a:schemeClr val="tx1"/>
                </a:solidFill>
                <a:latin typeface="Arial" charset="0"/>
                <a:cs typeface="Arial" charset="0"/>
              </a:defRPr>
            </a:lvl3pPr>
            <a:lvl4pPr marL="1600200" indent="-228600" eaLnBrk="0" hangingPunct="0">
              <a:defRPr sz="3600">
                <a:solidFill>
                  <a:schemeClr val="tx1"/>
                </a:solidFill>
                <a:latin typeface="Arial" charset="0"/>
                <a:cs typeface="Arial" charset="0"/>
              </a:defRPr>
            </a:lvl4pPr>
            <a:lvl5pPr marL="2057400" indent="-228600" eaLnBrk="0" hangingPunct="0">
              <a:defRPr sz="3600">
                <a:solidFill>
                  <a:schemeClr val="tx1"/>
                </a:solidFill>
                <a:latin typeface="Arial" charset="0"/>
                <a:cs typeface="Arial" charset="0"/>
              </a:defRPr>
            </a:lvl5pPr>
            <a:lvl6pPr marL="2514600" indent="-228600" eaLnBrk="0" fontAlgn="base" hangingPunct="0">
              <a:spcBef>
                <a:spcPct val="0"/>
              </a:spcBef>
              <a:spcAft>
                <a:spcPct val="0"/>
              </a:spcAft>
              <a:defRPr sz="3600">
                <a:solidFill>
                  <a:schemeClr val="tx1"/>
                </a:solidFill>
                <a:latin typeface="Arial" charset="0"/>
                <a:cs typeface="Arial" charset="0"/>
              </a:defRPr>
            </a:lvl6pPr>
            <a:lvl7pPr marL="2971800" indent="-228600" eaLnBrk="0" fontAlgn="base" hangingPunct="0">
              <a:spcBef>
                <a:spcPct val="0"/>
              </a:spcBef>
              <a:spcAft>
                <a:spcPct val="0"/>
              </a:spcAft>
              <a:defRPr sz="3600">
                <a:solidFill>
                  <a:schemeClr val="tx1"/>
                </a:solidFill>
                <a:latin typeface="Arial" charset="0"/>
                <a:cs typeface="Arial" charset="0"/>
              </a:defRPr>
            </a:lvl7pPr>
            <a:lvl8pPr marL="3429000" indent="-228600" eaLnBrk="0" fontAlgn="base" hangingPunct="0">
              <a:spcBef>
                <a:spcPct val="0"/>
              </a:spcBef>
              <a:spcAft>
                <a:spcPct val="0"/>
              </a:spcAft>
              <a:defRPr sz="3600">
                <a:solidFill>
                  <a:schemeClr val="tx1"/>
                </a:solidFill>
                <a:latin typeface="Arial" charset="0"/>
                <a:cs typeface="Arial" charset="0"/>
              </a:defRPr>
            </a:lvl8pPr>
            <a:lvl9pPr marL="3886200" indent="-228600" eaLnBrk="0" fontAlgn="base" hangingPunct="0">
              <a:spcBef>
                <a:spcPct val="0"/>
              </a:spcBef>
              <a:spcAft>
                <a:spcPct val="0"/>
              </a:spcAft>
              <a:defRPr sz="3600">
                <a:solidFill>
                  <a:schemeClr val="tx1"/>
                </a:solidFill>
                <a:latin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$7 </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BILLION ENTERPRISE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110,000</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IDEAPRENEURS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31</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COUNTRIES</a:t>
            </a:r>
          </a:p>
        </p:txBody>
      </p:sp>
      <p:pic>
        <p:nvPicPr>
          <p:cNvPr id="51" name="Picture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816"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userDrawn="1"/>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50165" y="5491095"/>
            <a:ext cx="5114041" cy="1392663"/>
          </a:xfrm>
          <a:prstGeom prst="rect">
            <a:avLst/>
          </a:prstGeom>
        </p:spPr>
      </p:pic>
    </p:spTree>
    <p:extLst>
      <p:ext uri="{BB962C8B-B14F-4D97-AF65-F5344CB8AC3E}">
        <p14:creationId xmlns:p14="http://schemas.microsoft.com/office/powerpoint/2010/main" val="545738885"/>
      </p:ext>
    </p:extLst>
  </p:cSld>
  <p:clrMapOvr>
    <a:masterClrMapping/>
  </p:clrMapOvr>
  <p:transition advClick="0" advTm="12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hasCustomPrompt="1"/>
          </p:nvPr>
        </p:nvSpPr>
        <p:spPr>
          <a:xfrm>
            <a:off x="406402" y="4953003"/>
            <a:ext cx="11356369" cy="685800"/>
          </a:xfrm>
        </p:spPr>
        <p:txBody>
          <a:bodyPr lIns="91431" rIns="91431"/>
          <a:lstStyle>
            <a:lvl1pPr>
              <a:lnSpc>
                <a:spcPct val="125000"/>
              </a:lnSpc>
              <a:defRPr sz="2799">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402" y="5638803"/>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pic>
        <p:nvPicPr>
          <p:cNvPr id="18" name="Picture 2" descr="D:\From Compaq laptop\Jobs\PPT\2016\Nov\23 - Nov\Defence Presentation\Sandvik_CEC_Screen-1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91" t="12488" r="3633"/>
          <a:stretch/>
        </p:blipFill>
        <p:spPr bwMode="auto">
          <a:xfrm>
            <a:off x="2" y="-17709"/>
            <a:ext cx="12192000" cy="686283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7653229" y="4469031"/>
            <a:ext cx="3039352" cy="618124"/>
          </a:xfrm>
          <a:prstGeom prst="rect">
            <a:avLst/>
          </a:prstGeom>
          <a:solidFill>
            <a:srgbClr val="F6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 name="Picture 20"/>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566551" y="4444429"/>
            <a:ext cx="2450504" cy="667325"/>
          </a:xfrm>
          <a:prstGeom prst="rect">
            <a:avLst/>
          </a:prstGeom>
        </p:spPr>
      </p:pic>
      <p:pic>
        <p:nvPicPr>
          <p:cNvPr id="22"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70" t="3638" r="44722" b="37439"/>
          <a:stretch/>
        </p:blipFill>
        <p:spPr bwMode="auto">
          <a:xfrm>
            <a:off x="-2" y="1955215"/>
            <a:ext cx="7919550" cy="4876639"/>
          </a:xfrm>
          <a:prstGeom prst="rtTriangl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userDrawn="1"/>
        </p:nvPicPr>
        <p:blipFill rotWithShape="1">
          <a:blip r:embed="rId5">
            <a:extLst>
              <a:ext uri="{28A0092B-C50C-407E-A947-70E740481C1C}">
                <a14:useLocalDpi xmlns:a14="http://schemas.microsoft.com/office/drawing/2010/main" val="0"/>
              </a:ext>
            </a:extLst>
          </a:blip>
          <a:srcRect l="58229"/>
          <a:stretch/>
        </p:blipFill>
        <p:spPr>
          <a:xfrm>
            <a:off x="312821" y="1955215"/>
            <a:ext cx="984548" cy="1178504"/>
          </a:xfrm>
          <a:prstGeom prst="rect">
            <a:avLst/>
          </a:prstGeom>
          <a:effectLst/>
        </p:spPr>
      </p:pic>
      <p:pic>
        <p:nvPicPr>
          <p:cNvPr id="23" name="Picture 22"/>
          <p:cNvPicPr>
            <a:picLocks noChangeAspect="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7790253" y="4574317"/>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7361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5"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22934589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50562722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ags" Target="../tags/tag4.xml"/><Relationship Id="rId5" Type="http://schemas.openxmlformats.org/officeDocument/2006/relationships/vmlDrawing" Target="../drawings/vmlDrawing4.vml"/><Relationship Id="rId4" Type="http://schemas.openxmlformats.org/officeDocument/2006/relationships/theme" Target="../theme/theme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7"/>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568" name="think-cell Slide" r:id="rId8" imgW="360" imgH="360" progId="TCLayout.ActiveDocument.1">
                  <p:embed/>
                </p:oleObj>
              </mc:Choice>
              <mc:Fallback>
                <p:oleObj name="think-cell Slide" r:id="rId8" imgW="360" imgH="360" progId="TCLayout.ActiveDocument.1">
                  <p:embed/>
                  <p:pic>
                    <p:nvPicPr>
                      <p:cNvPr id="9" name="Object 8"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94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b="86667"/>
          <a:stretch/>
        </p:blipFill>
        <p:spPr bwMode="auto">
          <a:xfrm>
            <a:off x="0" y="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4" y="1219205"/>
            <a:ext cx="11379200" cy="508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135" tIns="58566" rIns="117135" bIns="5856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4" y="15881"/>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8566" tIns="58566" rIns="58566" bIns="58566" numCol="1" anchor="ctr" anchorCtr="0" compatLnSpc="1">
            <a:prstTxWarp prst="textNoShape">
              <a:avLst/>
            </a:prstTxWarp>
          </a:bodyPr>
          <a:lstStyle/>
          <a:p>
            <a:pPr lvl="0"/>
            <a:r>
              <a:rPr lang="en-US" dirty="0"/>
              <a:t>Click to edit Master title style</a:t>
            </a:r>
          </a:p>
        </p:txBody>
      </p:sp>
      <p:sp>
        <p:nvSpPr>
          <p:cNvPr id="2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2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pic>
        <p:nvPicPr>
          <p:cNvPr id="11" name="Picture 17"/>
          <p:cNvPicPr>
            <a:picLocks noChangeAspect="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10956181" y="116324"/>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10">
            <a:biLevel thresh="25000"/>
            <a:extLst>
              <a:ext uri="{28A0092B-C50C-407E-A947-70E740481C1C}">
                <a14:useLocalDpi xmlns:a14="http://schemas.microsoft.com/office/drawing/2010/main" val="0"/>
              </a:ext>
            </a:extLst>
          </a:blip>
          <a:stretch>
            <a:fillRect/>
          </a:stretch>
        </p:blipFill>
        <p:spPr>
          <a:xfrm>
            <a:off x="10535491" y="465746"/>
            <a:ext cx="1927332" cy="524854"/>
          </a:xfrm>
          <a:prstGeom prst="rect">
            <a:avLst/>
          </a:prstGeom>
        </p:spPr>
      </p:pic>
    </p:spTree>
    <p:extLst>
      <p:ext uri="{BB962C8B-B14F-4D97-AF65-F5344CB8AC3E}">
        <p14:creationId xmlns:p14="http://schemas.microsoft.com/office/powerpoint/2010/main" val="18795999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p:hf hdr="0" ftr="0" dt="0"/>
  <p:txStyles>
    <p:titleStyle>
      <a:lvl1pPr algn="l" rtl="0" eaLnBrk="0" fontAlgn="base" hangingPunct="0">
        <a:spcBef>
          <a:spcPct val="0"/>
        </a:spcBef>
        <a:spcAft>
          <a:spcPct val="0"/>
        </a:spcAft>
        <a:defRPr sz="2300" b="1" cap="none" baseline="0">
          <a:solidFill>
            <a:schemeClr val="bg1"/>
          </a:solidFill>
          <a:latin typeface="Arial" pitchFamily="34" charset="0"/>
          <a:ea typeface="+mj-ea"/>
          <a:cs typeface="+mj-cs"/>
        </a:defRPr>
      </a:lvl1pPr>
      <a:lvl2pPr algn="l" rtl="0" eaLnBrk="0" fontAlgn="base" hangingPunct="0">
        <a:spcBef>
          <a:spcPct val="0"/>
        </a:spcBef>
        <a:spcAft>
          <a:spcPct val="0"/>
        </a:spcAft>
        <a:defRPr sz="3099" b="1">
          <a:solidFill>
            <a:srgbClr val="00529B"/>
          </a:solidFill>
          <a:latin typeface="Novecento Book" pitchFamily="50" charset="0"/>
        </a:defRPr>
      </a:lvl2pPr>
      <a:lvl3pPr algn="l" rtl="0" eaLnBrk="0" fontAlgn="base" hangingPunct="0">
        <a:spcBef>
          <a:spcPct val="0"/>
        </a:spcBef>
        <a:spcAft>
          <a:spcPct val="0"/>
        </a:spcAft>
        <a:defRPr sz="3099" b="1">
          <a:solidFill>
            <a:srgbClr val="00529B"/>
          </a:solidFill>
          <a:latin typeface="Novecento Book" pitchFamily="50" charset="0"/>
        </a:defRPr>
      </a:lvl3pPr>
      <a:lvl4pPr algn="l" rtl="0" eaLnBrk="0" fontAlgn="base" hangingPunct="0">
        <a:spcBef>
          <a:spcPct val="0"/>
        </a:spcBef>
        <a:spcAft>
          <a:spcPct val="0"/>
        </a:spcAft>
        <a:defRPr sz="3099" b="1">
          <a:solidFill>
            <a:srgbClr val="00529B"/>
          </a:solidFill>
          <a:latin typeface="Novecento Book" pitchFamily="50" charset="0"/>
        </a:defRPr>
      </a:lvl4pPr>
      <a:lvl5pPr algn="l" rtl="0" eaLnBrk="0" fontAlgn="base" hangingPunct="0">
        <a:spcBef>
          <a:spcPct val="0"/>
        </a:spcBef>
        <a:spcAft>
          <a:spcPct val="0"/>
        </a:spcAft>
        <a:defRPr sz="3099" b="1">
          <a:solidFill>
            <a:srgbClr val="00529B"/>
          </a:solidFill>
          <a:latin typeface="Novecento Book" pitchFamily="50" charset="0"/>
        </a:defRPr>
      </a:lvl5pPr>
      <a:lvl6pPr marL="585705" algn="l" rtl="0" fontAlgn="base">
        <a:spcBef>
          <a:spcPct val="0"/>
        </a:spcBef>
        <a:spcAft>
          <a:spcPct val="0"/>
        </a:spcAft>
        <a:defRPr sz="3099" b="1">
          <a:solidFill>
            <a:schemeClr val="bg1"/>
          </a:solidFill>
          <a:latin typeface="Arial" charset="0"/>
        </a:defRPr>
      </a:lvl6pPr>
      <a:lvl7pPr marL="1171415" algn="l" rtl="0" fontAlgn="base">
        <a:spcBef>
          <a:spcPct val="0"/>
        </a:spcBef>
        <a:spcAft>
          <a:spcPct val="0"/>
        </a:spcAft>
        <a:defRPr sz="3099" b="1">
          <a:solidFill>
            <a:schemeClr val="bg1"/>
          </a:solidFill>
          <a:latin typeface="Arial" charset="0"/>
        </a:defRPr>
      </a:lvl7pPr>
      <a:lvl8pPr marL="1757119" algn="l" rtl="0" fontAlgn="base">
        <a:spcBef>
          <a:spcPct val="0"/>
        </a:spcBef>
        <a:spcAft>
          <a:spcPct val="0"/>
        </a:spcAft>
        <a:defRPr sz="3099" b="1">
          <a:solidFill>
            <a:schemeClr val="bg1"/>
          </a:solidFill>
          <a:latin typeface="Arial" charset="0"/>
        </a:defRPr>
      </a:lvl8pPr>
      <a:lvl9pPr marL="2342825" algn="l" rtl="0" fontAlgn="base">
        <a:spcBef>
          <a:spcPct val="0"/>
        </a:spcBef>
        <a:spcAft>
          <a:spcPct val="0"/>
        </a:spcAft>
        <a:defRPr sz="3099" b="1">
          <a:solidFill>
            <a:schemeClr val="bg1"/>
          </a:solidFill>
          <a:latin typeface="Arial" charset="0"/>
        </a:defRPr>
      </a:lvl9pPr>
    </p:titleStyle>
    <p:bodyStyle>
      <a:lvl1pPr marL="305056" indent="-305056" algn="l" rtl="0" eaLnBrk="0" fontAlgn="base" hangingPunct="0">
        <a:spcBef>
          <a:spcPct val="100000"/>
        </a:spcBef>
        <a:spcAft>
          <a:spcPct val="0"/>
        </a:spcAft>
        <a:buClr>
          <a:schemeClr val="tx1"/>
        </a:buClr>
        <a:buFont typeface="Wingdings 2" pitchFamily="18" charset="2"/>
        <a:buChar char="¡"/>
        <a:defRPr sz="1800">
          <a:solidFill>
            <a:schemeClr val="tx1"/>
          </a:solidFill>
          <a:latin typeface="Arial" pitchFamily="34" charset="0"/>
          <a:ea typeface="+mn-ea"/>
          <a:cs typeface="+mn-cs"/>
        </a:defRPr>
      </a:lvl1pPr>
      <a:lvl2pPr marL="585705" indent="-27861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2pPr>
      <a:lvl3pPr marL="866360" indent="-26844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3pPr>
      <a:lvl4pPr marL="1159208"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4pPr>
      <a:lvl5pPr marL="1452062"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5pPr>
      <a:lvl6pPr marL="2037770"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6pPr>
      <a:lvl7pPr marL="2623477"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7pPr>
      <a:lvl8pPr marL="3209182"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8pPr>
      <a:lvl9pPr marL="3794888"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9pPr>
    </p:bodyStyle>
    <p:otherStyle>
      <a:defPPr>
        <a:defRPr lang="en-US"/>
      </a:defPPr>
      <a:lvl1pPr marL="0" algn="l" defTabSz="1171415" rtl="0" eaLnBrk="1" latinLnBrk="0" hangingPunct="1">
        <a:defRPr sz="2300" kern="1200">
          <a:solidFill>
            <a:schemeClr val="tx1"/>
          </a:solidFill>
          <a:latin typeface="+mn-lt"/>
          <a:ea typeface="+mn-ea"/>
          <a:cs typeface="+mn-cs"/>
        </a:defRPr>
      </a:lvl1pPr>
      <a:lvl2pPr marL="585705" algn="l" defTabSz="1171415" rtl="0" eaLnBrk="1" latinLnBrk="0" hangingPunct="1">
        <a:defRPr sz="2300" kern="1200">
          <a:solidFill>
            <a:schemeClr val="tx1"/>
          </a:solidFill>
          <a:latin typeface="+mn-lt"/>
          <a:ea typeface="+mn-ea"/>
          <a:cs typeface="+mn-cs"/>
        </a:defRPr>
      </a:lvl2pPr>
      <a:lvl3pPr marL="1171415" algn="l" defTabSz="1171415" rtl="0" eaLnBrk="1" latinLnBrk="0" hangingPunct="1">
        <a:defRPr sz="2300" kern="1200">
          <a:solidFill>
            <a:schemeClr val="tx1"/>
          </a:solidFill>
          <a:latin typeface="+mn-lt"/>
          <a:ea typeface="+mn-ea"/>
          <a:cs typeface="+mn-cs"/>
        </a:defRPr>
      </a:lvl3pPr>
      <a:lvl4pPr marL="1757119" algn="l" defTabSz="1171415" rtl="0" eaLnBrk="1" latinLnBrk="0" hangingPunct="1">
        <a:defRPr sz="2300" kern="1200">
          <a:solidFill>
            <a:schemeClr val="tx1"/>
          </a:solidFill>
          <a:latin typeface="+mn-lt"/>
          <a:ea typeface="+mn-ea"/>
          <a:cs typeface="+mn-cs"/>
        </a:defRPr>
      </a:lvl4pPr>
      <a:lvl5pPr marL="2342825" algn="l" defTabSz="1171415" rtl="0" eaLnBrk="1" latinLnBrk="0" hangingPunct="1">
        <a:defRPr sz="2300" kern="1200">
          <a:solidFill>
            <a:schemeClr val="tx1"/>
          </a:solidFill>
          <a:latin typeface="+mn-lt"/>
          <a:ea typeface="+mn-ea"/>
          <a:cs typeface="+mn-cs"/>
        </a:defRPr>
      </a:lvl5pPr>
      <a:lvl6pPr marL="2928532" algn="l" defTabSz="1171415" rtl="0" eaLnBrk="1" latinLnBrk="0" hangingPunct="1">
        <a:defRPr sz="2300" kern="1200">
          <a:solidFill>
            <a:schemeClr val="tx1"/>
          </a:solidFill>
          <a:latin typeface="+mn-lt"/>
          <a:ea typeface="+mn-ea"/>
          <a:cs typeface="+mn-cs"/>
        </a:defRPr>
      </a:lvl6pPr>
      <a:lvl7pPr marL="3514236" algn="l" defTabSz="1171415" rtl="0" eaLnBrk="1" latinLnBrk="0" hangingPunct="1">
        <a:defRPr sz="2300" kern="1200">
          <a:solidFill>
            <a:schemeClr val="tx1"/>
          </a:solidFill>
          <a:latin typeface="+mn-lt"/>
          <a:ea typeface="+mn-ea"/>
          <a:cs typeface="+mn-cs"/>
        </a:defRPr>
      </a:lvl7pPr>
      <a:lvl8pPr marL="4099944" algn="l" defTabSz="1171415" rtl="0" eaLnBrk="1" latinLnBrk="0" hangingPunct="1">
        <a:defRPr sz="2300" kern="1200">
          <a:solidFill>
            <a:schemeClr val="tx1"/>
          </a:solidFill>
          <a:latin typeface="+mn-lt"/>
          <a:ea typeface="+mn-ea"/>
          <a:cs typeface="+mn-cs"/>
        </a:defRPr>
      </a:lvl8pPr>
      <a:lvl9pPr marL="4685652" algn="l" defTabSz="1171415"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0" y="1219201"/>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0"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7"/>
            <a:ext cx="438149" cy="225767"/>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fontAlgn="base">
              <a:spcBef>
                <a:spcPct val="0"/>
              </a:spcBef>
              <a:spcAft>
                <a:spcPct val="0"/>
              </a:spcAft>
              <a:defRPr/>
            </a:pPr>
            <a:fld id="{533B120D-C22C-43C1-97A5-1D247EFB43E2}" type="slidenum">
              <a:rPr lang="en-US" sz="867" smtClean="0">
                <a:solidFill>
                  <a:srgbClr val="000000"/>
                </a:solidFill>
              </a:rPr>
              <a:pPr fontAlgn="base">
                <a:spcBef>
                  <a:spcPct val="0"/>
                </a:spcBef>
                <a:spcAft>
                  <a:spcPct val="0"/>
                </a:spcAft>
                <a:defRPr/>
              </a:pPr>
              <a:t>‹#›</a:t>
            </a:fld>
            <a:endParaRPr lang="en-US" sz="867" dirty="0">
              <a:solidFill>
                <a:srgbClr val="000000"/>
              </a:solidFill>
            </a:endParaRP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13" name="Freeform 8"/>
          <p:cNvSpPr>
            <a:spLocks noChangeAspect="1"/>
          </p:cNvSpPr>
          <p:nvPr userDrawn="1"/>
        </p:nvSpPr>
        <p:spPr bwMode="auto">
          <a:xfrm>
            <a:off x="0" y="795068"/>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Tree>
    <p:extLst>
      <p:ext uri="{BB962C8B-B14F-4D97-AF65-F5344CB8AC3E}">
        <p14:creationId xmlns:p14="http://schemas.microsoft.com/office/powerpoint/2010/main" val="13373618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hf hdr="0" ftr="0" dt="0"/>
  <p:txStyles>
    <p:titleStyle>
      <a:lvl1pPr algn="l" rtl="0" eaLnBrk="0" fontAlgn="base" hangingPunct="0">
        <a:spcBef>
          <a:spcPct val="0"/>
        </a:spcBef>
        <a:spcAft>
          <a:spcPct val="0"/>
        </a:spcAft>
        <a:defRPr sz="2400" b="1" cap="none" baseline="0">
          <a:solidFill>
            <a:srgbClr val="00529B"/>
          </a:solidFill>
          <a:latin typeface="+mj-lt"/>
          <a:ea typeface="+mj-ea"/>
          <a:cs typeface="+mj-cs"/>
        </a:defRPr>
      </a:lvl1pPr>
      <a:lvl2pPr algn="l" rtl="0" eaLnBrk="0" fontAlgn="base" hangingPunct="0">
        <a:spcBef>
          <a:spcPct val="0"/>
        </a:spcBef>
        <a:spcAft>
          <a:spcPct val="0"/>
        </a:spcAft>
        <a:defRPr sz="3200" b="1">
          <a:solidFill>
            <a:srgbClr val="00529B"/>
          </a:solidFill>
          <a:latin typeface="Novecento Book" pitchFamily="50" charset="0"/>
        </a:defRPr>
      </a:lvl2pPr>
      <a:lvl3pPr algn="l" rtl="0" eaLnBrk="0" fontAlgn="base" hangingPunct="0">
        <a:spcBef>
          <a:spcPct val="0"/>
        </a:spcBef>
        <a:spcAft>
          <a:spcPct val="0"/>
        </a:spcAft>
        <a:defRPr sz="3200" b="1">
          <a:solidFill>
            <a:srgbClr val="00529B"/>
          </a:solidFill>
          <a:latin typeface="Novecento Book" pitchFamily="50" charset="0"/>
        </a:defRPr>
      </a:lvl3pPr>
      <a:lvl4pPr algn="l" rtl="0" eaLnBrk="0" fontAlgn="base" hangingPunct="0">
        <a:spcBef>
          <a:spcPct val="0"/>
        </a:spcBef>
        <a:spcAft>
          <a:spcPct val="0"/>
        </a:spcAft>
        <a:defRPr sz="3200" b="1">
          <a:solidFill>
            <a:srgbClr val="00529B"/>
          </a:solidFill>
          <a:latin typeface="Novecento Book" pitchFamily="50" charset="0"/>
        </a:defRPr>
      </a:lvl4pPr>
      <a:lvl5pPr algn="l" rtl="0" eaLnBrk="0" fontAlgn="base" hangingPunct="0">
        <a:spcBef>
          <a:spcPct val="0"/>
        </a:spcBef>
        <a:spcAft>
          <a:spcPct val="0"/>
        </a:spcAft>
        <a:defRPr sz="3200" b="1">
          <a:solidFill>
            <a:srgbClr val="00529B"/>
          </a:solidFill>
          <a:latin typeface="Novecento Book" pitchFamily="50"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p:titleStyle>
    <p:bodyStyle>
      <a:lvl1pPr marL="317492" indent="-317492" algn="l" rtl="0" eaLnBrk="0" fontAlgn="base" hangingPunct="0">
        <a:spcBef>
          <a:spcPct val="100000"/>
        </a:spcBef>
        <a:spcAft>
          <a:spcPct val="0"/>
        </a:spcAft>
        <a:buClr>
          <a:schemeClr val="tx1"/>
        </a:buClr>
        <a:buFont typeface="Wingdings 2" pitchFamily="18" charset="2"/>
        <a:buChar char="¡"/>
        <a:defRPr sz="1867">
          <a:solidFill>
            <a:schemeClr val="tx1"/>
          </a:solidFill>
          <a:latin typeface="+mn-lt"/>
          <a:ea typeface="+mn-ea"/>
          <a:cs typeface="+mn-cs"/>
        </a:defRPr>
      </a:lvl1pPr>
      <a:lvl2pPr marL="609585" indent="-289977"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2pPr>
      <a:lvl3pPr marL="901677" indent="-2793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3pPr>
      <a:lvl4pPr marL="1206470"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4pPr>
      <a:lvl5pPr marL="1511262"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5pPr>
      <a:lvl6pPr marL="2120847"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432"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40016"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601"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463" name="think-cell Slide" r:id="rId7" imgW="360" imgH="360" progId="TCLayout.ActiveDocument.1">
                  <p:embed/>
                </p:oleObj>
              </mc:Choice>
              <mc:Fallback>
                <p:oleObj name="think-cell Slide" r:id="rId7" imgW="360" imgH="360" progId="TCLayout.ActiveDocument.1">
                  <p:embed/>
                  <p:pic>
                    <p:nvPicPr>
                      <p:cNvPr id="9" name="Object 8"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12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hub.docker.com/explore/" TargetMode="External"/><Relationship Id="rId2" Type="http://schemas.openxmlformats.org/officeDocument/2006/relationships/hyperlink" Target="https://kitematic.com/"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docker.com/docker-hub/orgs/" TargetMode="External"/><Relationship Id="rId2" Type="http://schemas.openxmlformats.org/officeDocument/2006/relationships/hyperlink" Target="https://docs.docker.com/docker-cloud/" TargetMode="External"/><Relationship Id="rId1" Type="http://schemas.openxmlformats.org/officeDocument/2006/relationships/slideLayout" Target="../slideLayouts/slideLayout16.xml"/><Relationship Id="rId6" Type="http://schemas.openxmlformats.org/officeDocument/2006/relationships/hyperlink" Target="https://docs.docker.com/docker-hub/webhooks/" TargetMode="External"/><Relationship Id="rId5" Type="http://schemas.openxmlformats.org/officeDocument/2006/relationships/hyperlink" Target="https://docs.docker.com/docker-hub/builds/" TargetMode="External"/><Relationship Id="rId4" Type="http://schemas.openxmlformats.org/officeDocument/2006/relationships/hyperlink" Target="https://docs.docker.com/docker-hub/repo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docker.com/products/docker-enterprise"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Docker</a:t>
            </a:r>
            <a:endParaRPr lang="en-US" sz="2400" dirty="0"/>
          </a:p>
        </p:txBody>
      </p:sp>
      <p:sp>
        <p:nvSpPr>
          <p:cNvPr id="3" name="Subtitle 2"/>
          <p:cNvSpPr>
            <a:spLocks noGrp="1"/>
          </p:cNvSpPr>
          <p:nvPr>
            <p:ph type="subTitle" sz="quarter" idx="1"/>
          </p:nvPr>
        </p:nvSpPr>
        <p:spPr/>
        <p:txBody>
          <a:bodyPr/>
          <a:lstStyle/>
          <a:p>
            <a:r>
              <a:rPr lang="en-US" sz="1600" b="1" dirty="0" smtClean="0"/>
              <a:t>14-Sep-2018</a:t>
            </a:r>
            <a:endParaRPr lang="en-US" sz="1600" b="1" dirty="0"/>
          </a:p>
        </p:txBody>
      </p:sp>
    </p:spTree>
    <p:extLst>
      <p:ext uri="{BB962C8B-B14F-4D97-AF65-F5344CB8AC3E}">
        <p14:creationId xmlns:p14="http://schemas.microsoft.com/office/powerpoint/2010/main" val="12738703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smtClean="0">
                <a:solidFill>
                  <a:srgbClr val="3333CC"/>
                </a:solidFill>
              </a:rPr>
              <a:t>An </a:t>
            </a:r>
            <a:r>
              <a:rPr lang="en-US" dirty="0">
                <a:solidFill>
                  <a:srgbClr val="3333CC"/>
                </a:solidFill>
              </a:rPr>
              <a:t>image </a:t>
            </a:r>
            <a:r>
              <a:rPr lang="en-US" dirty="0"/>
              <a:t>is an executable package that includes everything needed to run an application--the </a:t>
            </a:r>
            <a:r>
              <a:rPr lang="en-US" b="1" dirty="0"/>
              <a:t>code, a runtime, libraries, environment variables, and configuration files</a:t>
            </a:r>
            <a:r>
              <a:rPr lang="en-US" dirty="0"/>
              <a:t>.</a:t>
            </a:r>
          </a:p>
          <a:p>
            <a:r>
              <a:rPr lang="en-US" dirty="0"/>
              <a:t>A </a:t>
            </a:r>
            <a:r>
              <a:rPr lang="en-US" dirty="0">
                <a:solidFill>
                  <a:srgbClr val="3333CC"/>
                </a:solidFill>
              </a:rPr>
              <a:t>container</a:t>
            </a:r>
            <a:r>
              <a:rPr lang="en-US" dirty="0"/>
              <a:t> is a </a:t>
            </a:r>
            <a:r>
              <a:rPr lang="en-US" dirty="0">
                <a:solidFill>
                  <a:srgbClr val="3333CC"/>
                </a:solidFill>
              </a:rPr>
              <a:t>runtime instance of an image-</a:t>
            </a:r>
            <a:r>
              <a:rPr lang="en-US" dirty="0"/>
              <a:t>-what the image becomes in memory when executed (that is, an image with state, or a user process</a:t>
            </a:r>
            <a:r>
              <a:rPr lang="en-US" dirty="0" smtClean="0"/>
              <a:t>).</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6" name="Picture 5"/>
          <p:cNvPicPr>
            <a:picLocks noChangeAspect="1"/>
          </p:cNvPicPr>
          <p:nvPr/>
        </p:nvPicPr>
        <p:blipFill>
          <a:blip r:embed="rId2"/>
          <a:stretch>
            <a:fillRect/>
          </a:stretch>
        </p:blipFill>
        <p:spPr>
          <a:xfrm>
            <a:off x="1024346" y="3339215"/>
            <a:ext cx="9883140" cy="2181225"/>
          </a:xfrm>
          <a:prstGeom prst="rect">
            <a:avLst/>
          </a:prstGeom>
        </p:spPr>
      </p:pic>
    </p:spTree>
    <p:extLst>
      <p:ext uri="{BB962C8B-B14F-4D97-AF65-F5344CB8AC3E}">
        <p14:creationId xmlns:p14="http://schemas.microsoft.com/office/powerpoint/2010/main" val="213087614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r>
              <a:rPr lang="en-US" i="1" dirty="0"/>
              <a:t>Docker Daemon</a:t>
            </a:r>
            <a:r>
              <a:rPr lang="en-US" dirty="0"/>
              <a:t> - The background service running on the host that manages building, running and distributing Docker containers. The daemon is the process that runs in the operating system to which clients talk to.</a:t>
            </a:r>
          </a:p>
          <a:p>
            <a:r>
              <a:rPr lang="en-US" i="1" dirty="0"/>
              <a:t>Docker Client</a:t>
            </a:r>
            <a:r>
              <a:rPr lang="en-US" dirty="0"/>
              <a:t> - The command line tool that allows the user to interact with the daemon. More </a:t>
            </a:r>
            <a:r>
              <a:rPr lang="en-US" dirty="0" smtClean="0"/>
              <a:t>GUI Client </a:t>
            </a:r>
            <a:r>
              <a:rPr lang="en-US" dirty="0" smtClean="0">
                <a:hlinkClick r:id="rId2"/>
              </a:rPr>
              <a:t>Kitematic</a:t>
            </a:r>
            <a:r>
              <a:rPr lang="en-US" dirty="0" smtClean="0"/>
              <a:t> </a:t>
            </a:r>
            <a:r>
              <a:rPr lang="en-US" dirty="0"/>
              <a:t>which provide a GUI to the users.</a:t>
            </a:r>
          </a:p>
          <a:p>
            <a:r>
              <a:rPr lang="en-US" i="1" dirty="0"/>
              <a:t>Docker Hub</a:t>
            </a:r>
            <a:r>
              <a:rPr lang="en-US" dirty="0"/>
              <a:t> - A </a:t>
            </a:r>
            <a:r>
              <a:rPr lang="en-US" dirty="0">
                <a:hlinkClick r:id="rId3"/>
              </a:rPr>
              <a:t>registry</a:t>
            </a:r>
            <a:r>
              <a:rPr lang="en-US" dirty="0"/>
              <a:t> of Docker images. You can think of the registry as a directory of all available Docker images. If required, one can host their own Docker registries and can use them for pulling images. </a:t>
            </a:r>
            <a:endParaRPr lang="en-US" dirty="0" smtClean="0"/>
          </a:p>
          <a:p>
            <a:r>
              <a:rPr lang="en-US" sz="1400" dirty="0" smtClean="0">
                <a:solidFill>
                  <a:srgbClr val="3333CC"/>
                </a:solidFill>
              </a:rPr>
              <a:t>Base </a:t>
            </a:r>
            <a:r>
              <a:rPr lang="en-US" sz="1400" dirty="0">
                <a:solidFill>
                  <a:srgbClr val="3333CC"/>
                </a:solidFill>
              </a:rPr>
              <a:t>images </a:t>
            </a:r>
            <a:r>
              <a:rPr lang="en-US" sz="1400" dirty="0"/>
              <a:t>are images that have no parent image, usually images with an OS like ubuntu, busybox or debian.</a:t>
            </a:r>
          </a:p>
          <a:p>
            <a:r>
              <a:rPr lang="en-US" sz="1400" dirty="0">
                <a:solidFill>
                  <a:srgbClr val="3333CC"/>
                </a:solidFill>
              </a:rPr>
              <a:t>Child images </a:t>
            </a:r>
            <a:r>
              <a:rPr lang="en-US" sz="1400" dirty="0"/>
              <a:t>are images that build on base images and add additional functionality.</a:t>
            </a:r>
          </a:p>
          <a:p>
            <a:r>
              <a:rPr lang="en-US" sz="1400" dirty="0" smtClean="0">
                <a:solidFill>
                  <a:srgbClr val="3333CC"/>
                </a:solidFill>
              </a:rPr>
              <a:t>Official </a:t>
            </a:r>
            <a:r>
              <a:rPr lang="en-US" sz="1400" dirty="0">
                <a:solidFill>
                  <a:srgbClr val="3333CC"/>
                </a:solidFill>
              </a:rPr>
              <a:t>images</a:t>
            </a:r>
            <a:r>
              <a:rPr lang="en-US" sz="1400" dirty="0"/>
              <a:t> are images that are officially maintained and supported by the folks at Docker. These are typically one word long. In the list of images above, the python, ubuntu, busybox and hello-world images are official images.</a:t>
            </a:r>
          </a:p>
          <a:p>
            <a:r>
              <a:rPr lang="en-US" sz="1400" dirty="0">
                <a:solidFill>
                  <a:srgbClr val="3333CC"/>
                </a:solidFill>
              </a:rPr>
              <a:t>User images </a:t>
            </a:r>
            <a:r>
              <a:rPr lang="en-US" sz="1400" dirty="0"/>
              <a:t>are images created and shared by users like you and me. They build on base images and add additional functionality. Typically, these are formatted as user/image-name.</a:t>
            </a:r>
            <a:endParaRPr lang="en-US" sz="1400" dirty="0" smtClean="0"/>
          </a:p>
          <a:p>
            <a:endParaRPr lang="en-US" dirty="0"/>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4827331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CI/CD Integration with Docker</a:t>
            </a:r>
            <a:endParaRPr lang="en-IN" dirty="0"/>
          </a:p>
        </p:txBody>
      </p:sp>
      <p:pic>
        <p:nvPicPr>
          <p:cNvPr id="5" name="Content Placeholder 4"/>
          <p:cNvPicPr>
            <a:picLocks noGrp="1" noChangeAspect="1"/>
          </p:cNvPicPr>
          <p:nvPr>
            <p:ph idx="1"/>
          </p:nvPr>
        </p:nvPicPr>
        <p:blipFill>
          <a:blip r:embed="rId2"/>
          <a:stretch>
            <a:fillRect/>
          </a:stretch>
        </p:blipFill>
        <p:spPr>
          <a:xfrm>
            <a:off x="0" y="1554480"/>
            <a:ext cx="11247120" cy="4193177"/>
          </a:xfrm>
          <a:prstGeom prst="rect">
            <a:avLst/>
          </a:prstGeom>
        </p:spPr>
      </p:pic>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0942635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What is Docker Engine</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Docker Engine is simply the docker application that is installed on your host machine. It works like a client-server application which uses:</a:t>
            </a:r>
          </a:p>
          <a:p>
            <a:pPr lvl="1"/>
            <a:r>
              <a:rPr lang="en-US" dirty="0"/>
              <a:t>A </a:t>
            </a:r>
            <a:r>
              <a:rPr lang="en-US" b="1" dirty="0"/>
              <a:t>server</a:t>
            </a:r>
            <a:r>
              <a:rPr lang="en-US" dirty="0"/>
              <a:t> which is a type of long-running program called a daemon process</a:t>
            </a:r>
          </a:p>
          <a:p>
            <a:pPr lvl="1"/>
            <a:r>
              <a:rPr lang="en-US" dirty="0"/>
              <a:t>A command line interface (CLI) </a:t>
            </a:r>
            <a:r>
              <a:rPr lang="en-US" b="1" dirty="0"/>
              <a:t>client</a:t>
            </a:r>
            <a:endParaRPr lang="en-US" dirty="0"/>
          </a:p>
          <a:p>
            <a:pPr lvl="1"/>
            <a:r>
              <a:rPr lang="en-US" dirty="0"/>
              <a:t>REST API is used for communication between the CLI client and Docker Daemon</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1510528" y="3004457"/>
            <a:ext cx="8717689" cy="3317966"/>
          </a:xfrm>
          <a:prstGeom prst="rect">
            <a:avLst/>
          </a:prstGeom>
        </p:spPr>
      </p:pic>
    </p:spTree>
    <p:extLst>
      <p:ext uri="{BB962C8B-B14F-4D97-AF65-F5344CB8AC3E}">
        <p14:creationId xmlns:p14="http://schemas.microsoft.com/office/powerpoint/2010/main" val="13979365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Overview of Docker Editions</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Docker is available in two editions:</a:t>
            </a:r>
          </a:p>
          <a:p>
            <a:pPr lvl="1"/>
            <a:r>
              <a:rPr lang="en-US" dirty="0"/>
              <a:t>Community Edition (CE)</a:t>
            </a:r>
          </a:p>
          <a:p>
            <a:pPr lvl="1"/>
            <a:r>
              <a:rPr lang="en-US" dirty="0"/>
              <a:t>Enterprise Edition (EE)</a:t>
            </a:r>
          </a:p>
          <a:p>
            <a:r>
              <a:rPr lang="en-US" dirty="0">
                <a:solidFill>
                  <a:srgbClr val="3333CC"/>
                </a:solidFill>
              </a:rPr>
              <a:t>Docker Community Edition (CE) is ideal for individual developers </a:t>
            </a:r>
            <a:r>
              <a:rPr lang="en-US" dirty="0"/>
              <a:t>and small teams looking to get started with Docker and experimenting with container-based apps.</a:t>
            </a:r>
          </a:p>
          <a:p>
            <a:r>
              <a:rPr lang="en-US" dirty="0">
                <a:solidFill>
                  <a:srgbClr val="3333CC"/>
                </a:solidFill>
              </a:rPr>
              <a:t>Docker Enterprise Edition (EE) is designed for enterprise development and IT teams </a:t>
            </a:r>
            <a:r>
              <a:rPr lang="en-US" dirty="0"/>
              <a:t>who build, ship, and run business critical applications in production at scale.</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87485818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Choosing Docker vs VM</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Do you need to run multiple copies of a single application (</a:t>
            </a:r>
            <a:r>
              <a:rPr lang="en-US" dirty="0" err="1"/>
              <a:t>e.g</a:t>
            </a:r>
            <a:r>
              <a:rPr lang="en-US" dirty="0"/>
              <a:t>, PostgreSQL, MySQL)? </a:t>
            </a:r>
            <a:r>
              <a:rPr lang="en-US" i="1" dirty="0"/>
              <a:t>If yes, choose Docker.</a:t>
            </a:r>
            <a:endParaRPr lang="en-US" dirty="0"/>
          </a:p>
          <a:p>
            <a:r>
              <a:rPr lang="en-US" dirty="0"/>
              <a:t>Are you OK with using one OS version for your application? </a:t>
            </a:r>
            <a:r>
              <a:rPr lang="en-US" i="1" dirty="0"/>
              <a:t>If yes, choose Docker.</a:t>
            </a:r>
            <a:endParaRPr lang="en-US" dirty="0"/>
          </a:p>
          <a:p>
            <a:r>
              <a:rPr lang="en-US" dirty="0"/>
              <a:t>Do you need to run as many applications as you can on a limited hardware budget? </a:t>
            </a:r>
            <a:r>
              <a:rPr lang="en-US" i="1" dirty="0"/>
              <a:t>If yes, choose Docker.</a:t>
            </a:r>
            <a:endParaRPr lang="en-US" dirty="0"/>
          </a:p>
          <a:p>
            <a:r>
              <a:rPr lang="en-US" dirty="0"/>
              <a:t>Do you need multiple (or obscure) OS’es? </a:t>
            </a:r>
            <a:r>
              <a:rPr lang="en-US" i="1" dirty="0"/>
              <a:t>If yes, go with a VM.</a:t>
            </a:r>
            <a:endParaRPr lang="en-US" dirty="0"/>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50010668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mtClean="0"/>
              <a:t>Basics </a:t>
            </a:r>
            <a:r>
              <a:rPr lang="en-IN" dirty="0" smtClean="0"/>
              <a:t>of Docker System</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6" name="Picture 5"/>
          <p:cNvPicPr>
            <a:picLocks noChangeAspect="1"/>
          </p:cNvPicPr>
          <p:nvPr/>
        </p:nvPicPr>
        <p:blipFill>
          <a:blip r:embed="rId2"/>
          <a:stretch>
            <a:fillRect/>
          </a:stretch>
        </p:blipFill>
        <p:spPr>
          <a:xfrm>
            <a:off x="398746" y="1221104"/>
            <a:ext cx="10997473" cy="5016682"/>
          </a:xfrm>
          <a:prstGeom prst="rect">
            <a:avLst/>
          </a:prstGeom>
        </p:spPr>
      </p:pic>
    </p:spTree>
    <p:extLst>
      <p:ext uri="{BB962C8B-B14F-4D97-AF65-F5344CB8AC3E}">
        <p14:creationId xmlns:p14="http://schemas.microsoft.com/office/powerpoint/2010/main" val="396577955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How the Updates work in Docker</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406400" y="1309482"/>
            <a:ext cx="10932160" cy="4895375"/>
          </a:xfrm>
          <a:prstGeom prst="rect">
            <a:avLst/>
          </a:prstGeom>
        </p:spPr>
      </p:pic>
    </p:spTree>
    <p:extLst>
      <p:ext uri="{BB962C8B-B14F-4D97-AF65-F5344CB8AC3E}">
        <p14:creationId xmlns:p14="http://schemas.microsoft.com/office/powerpoint/2010/main" val="384680129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Architecture</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406400" y="1254715"/>
            <a:ext cx="11036663" cy="4950142"/>
          </a:xfrm>
          <a:prstGeom prst="rect">
            <a:avLst/>
          </a:prstGeom>
        </p:spPr>
      </p:pic>
    </p:spTree>
    <p:extLst>
      <p:ext uri="{BB962C8B-B14F-4D97-AF65-F5344CB8AC3E}">
        <p14:creationId xmlns:p14="http://schemas.microsoft.com/office/powerpoint/2010/main" val="342618611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Engine</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578848" y="1236753"/>
            <a:ext cx="7415622" cy="4968104"/>
          </a:xfrm>
          <a:prstGeom prst="rect">
            <a:avLst/>
          </a:prstGeom>
        </p:spPr>
      </p:pic>
      <p:sp>
        <p:nvSpPr>
          <p:cNvPr id="3" name="Rectangle 1"/>
          <p:cNvSpPr>
            <a:spLocks noChangeArrowheads="1"/>
          </p:cNvSpPr>
          <p:nvPr/>
        </p:nvSpPr>
        <p:spPr bwMode="auto">
          <a:xfrm rot="10800000" flipV="1">
            <a:off x="7994469" y="1276719"/>
            <a:ext cx="343552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Docker daemon, a REST API that specifies interfaces for interacting with the daemon,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command line interface (CLI) client that talks to the daemon (through the REST API wrapper).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Docker Engine </a:t>
            </a:r>
            <a:r>
              <a:rPr lang="en-US" altLang="en-US" dirty="0">
                <a:latin typeface="Arial" panose="020B0604020202020204" pitchFamily="34" charset="0"/>
              </a:rPr>
              <a:t>accepts docker commands from the CLI, such as docker run &lt;image&gt;, docker ps to list running containers, docker image ls to list images, and so on.</a:t>
            </a:r>
          </a:p>
        </p:txBody>
      </p:sp>
    </p:spTree>
    <p:extLst>
      <p:ext uri="{BB962C8B-B14F-4D97-AF65-F5344CB8AC3E}">
        <p14:creationId xmlns:p14="http://schemas.microsoft.com/office/powerpoint/2010/main" val="270172486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Noticeable Challenges and Trends</a:t>
            </a:r>
          </a:p>
        </p:txBody>
      </p:sp>
      <p:sp>
        <p:nvSpPr>
          <p:cNvPr id="43" name="Rectangle 42"/>
          <p:cNvSpPr/>
          <p:nvPr/>
        </p:nvSpPr>
        <p:spPr bwMode="auto">
          <a:xfrm>
            <a:off x="-5166" y="66430"/>
            <a:ext cx="12192000" cy="1295400"/>
          </a:xfrm>
          <a:prstGeom prst="rect">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dirty="0">
              <a:ln>
                <a:noFill/>
              </a:ln>
              <a:solidFill>
                <a:schemeClr val="tx1"/>
              </a:solidFill>
              <a:effectLst/>
              <a:latin typeface="Arial" charset="0"/>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63" y="10231"/>
            <a:ext cx="4295179" cy="6858000"/>
          </a:xfrm>
          <a:prstGeom prst="rect">
            <a:avLst/>
          </a:prstGeom>
        </p:spPr>
      </p:pic>
      <p:sp>
        <p:nvSpPr>
          <p:cNvPr id="110" name="Rounded Rectangle 109"/>
          <p:cNvSpPr/>
          <p:nvPr/>
        </p:nvSpPr>
        <p:spPr>
          <a:xfrm>
            <a:off x="5661974" y="158563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1" name="Rounded Rectangle 110"/>
          <p:cNvSpPr/>
          <p:nvPr/>
        </p:nvSpPr>
        <p:spPr>
          <a:xfrm rot="2634753">
            <a:off x="5375201" y="152454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3" name="Rounded Rectangle 112"/>
          <p:cNvSpPr/>
          <p:nvPr/>
        </p:nvSpPr>
        <p:spPr>
          <a:xfrm>
            <a:off x="5663933" y="21041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5" name="Rounded Rectangle 114"/>
          <p:cNvSpPr/>
          <p:nvPr/>
        </p:nvSpPr>
        <p:spPr>
          <a:xfrm>
            <a:off x="5677579" y="2664806"/>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6" name="Rounded Rectangle 115"/>
          <p:cNvSpPr/>
          <p:nvPr/>
        </p:nvSpPr>
        <p:spPr>
          <a:xfrm>
            <a:off x="5677579" y="32107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7" name="TextBox 116"/>
          <p:cNvSpPr txBox="1"/>
          <p:nvPr/>
        </p:nvSpPr>
        <p:spPr>
          <a:xfrm>
            <a:off x="5794972" y="1680485"/>
            <a:ext cx="4461950" cy="307777"/>
          </a:xfrm>
          <a:prstGeom prst="rect">
            <a:avLst/>
          </a:prstGeom>
          <a:noFill/>
        </p:spPr>
        <p:txBody>
          <a:bodyPr wrap="square" rtlCol="0">
            <a:spAutoFit/>
          </a:bodyPr>
          <a:lstStyle/>
          <a:p>
            <a:pPr fontAlgn="auto">
              <a:spcBef>
                <a:spcPts val="0"/>
              </a:spcBef>
              <a:spcAft>
                <a:spcPts val="0"/>
              </a:spcAft>
              <a:defRPr/>
            </a:pPr>
            <a:r>
              <a:rPr lang="en-US" sz="1400" b="1" kern="0" dirty="0">
                <a:latin typeface="Arial"/>
              </a:rPr>
              <a:t> </a:t>
            </a:r>
            <a:r>
              <a:rPr lang="en-US" sz="1400" b="1" kern="0" dirty="0" smtClean="0">
                <a:latin typeface="Arial"/>
              </a:rPr>
              <a:t> Docker Introduction</a:t>
            </a:r>
            <a:endParaRPr lang="en-US" sz="1400" b="1" kern="0" dirty="0">
              <a:latin typeface="Arial"/>
            </a:endParaRPr>
          </a:p>
        </p:txBody>
      </p:sp>
      <p:sp>
        <p:nvSpPr>
          <p:cNvPr id="118" name="Rounded Rectangle 117"/>
          <p:cNvSpPr/>
          <p:nvPr/>
        </p:nvSpPr>
        <p:spPr>
          <a:xfrm rot="2634753">
            <a:off x="5375201" y="2043020"/>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9" name="Rounded Rectangle 118"/>
          <p:cNvSpPr/>
          <p:nvPr/>
        </p:nvSpPr>
        <p:spPr>
          <a:xfrm rot="2634753">
            <a:off x="5375201" y="2617364"/>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21" name="TextBox 120"/>
          <p:cNvSpPr txBox="1"/>
          <p:nvPr/>
        </p:nvSpPr>
        <p:spPr>
          <a:xfrm>
            <a:off x="5353898" y="216173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02</a:t>
            </a:r>
          </a:p>
        </p:txBody>
      </p:sp>
      <p:sp>
        <p:nvSpPr>
          <p:cNvPr id="122" name="TextBox 121"/>
          <p:cNvSpPr txBox="1"/>
          <p:nvPr/>
        </p:nvSpPr>
        <p:spPr>
          <a:xfrm>
            <a:off x="5353898" y="273772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03</a:t>
            </a:r>
          </a:p>
        </p:txBody>
      </p:sp>
      <p:sp>
        <p:nvSpPr>
          <p:cNvPr id="124" name="TextBox 123"/>
          <p:cNvSpPr txBox="1"/>
          <p:nvPr/>
        </p:nvSpPr>
        <p:spPr>
          <a:xfrm>
            <a:off x="5260030" y="3305832"/>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
        <p:nvSpPr>
          <p:cNvPr id="125" name="TextBox 124"/>
          <p:cNvSpPr txBox="1"/>
          <p:nvPr/>
        </p:nvSpPr>
        <p:spPr>
          <a:xfrm>
            <a:off x="5349192" y="1642316"/>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01</a:t>
            </a:r>
          </a:p>
        </p:txBody>
      </p:sp>
      <p:sp>
        <p:nvSpPr>
          <p:cNvPr id="130" name="Rectangle 129"/>
          <p:cNvSpPr/>
          <p:nvPr/>
        </p:nvSpPr>
        <p:spPr>
          <a:xfrm>
            <a:off x="5900295" y="3272536"/>
            <a:ext cx="4428119" cy="307777"/>
          </a:xfrm>
          <a:prstGeom prst="rect">
            <a:avLst/>
          </a:prstGeom>
        </p:spPr>
        <p:txBody>
          <a:bodyPr wrap="square">
            <a:spAutoFit/>
          </a:bodyPr>
          <a:lstStyle/>
          <a:p>
            <a:pPr fontAlgn="auto">
              <a:spcBef>
                <a:spcPts val="0"/>
              </a:spcBef>
              <a:spcAft>
                <a:spcPts val="0"/>
              </a:spcAft>
              <a:defRPr/>
            </a:pPr>
            <a:endParaRPr lang="en-US" sz="1400" b="1" kern="0" dirty="0">
              <a:latin typeface="Arial"/>
            </a:endParaRPr>
          </a:p>
        </p:txBody>
      </p:sp>
      <p:sp>
        <p:nvSpPr>
          <p:cNvPr id="131" name="Rectangle 130"/>
          <p:cNvSpPr/>
          <p:nvPr/>
        </p:nvSpPr>
        <p:spPr>
          <a:xfrm>
            <a:off x="5900295" y="2741961"/>
            <a:ext cx="3733800" cy="307777"/>
          </a:xfrm>
          <a:prstGeom prst="rect">
            <a:avLst/>
          </a:prstGeom>
        </p:spPr>
        <p:txBody>
          <a:bodyPr wrap="square">
            <a:spAutoFit/>
          </a:bodyPr>
          <a:lstStyle/>
          <a:p>
            <a:pPr fontAlgn="auto">
              <a:spcBef>
                <a:spcPts val="0"/>
              </a:spcBef>
              <a:spcAft>
                <a:spcPts val="0"/>
              </a:spcAft>
              <a:defRPr/>
            </a:pPr>
            <a:r>
              <a:rPr lang="en-GB" sz="1400" b="1" kern="0" dirty="0">
                <a:latin typeface="Arial"/>
              </a:rPr>
              <a:t> </a:t>
            </a:r>
            <a:endParaRPr lang="en-US" sz="1400" b="1" kern="0" dirty="0">
              <a:latin typeface="Arial"/>
            </a:endParaRPr>
          </a:p>
        </p:txBody>
      </p:sp>
      <p:sp>
        <p:nvSpPr>
          <p:cNvPr id="138" name="TextBox 137"/>
          <p:cNvSpPr txBox="1"/>
          <p:nvPr/>
        </p:nvSpPr>
        <p:spPr>
          <a:xfrm>
            <a:off x="5278634" y="4300384"/>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08</a:t>
            </a:r>
          </a:p>
        </p:txBody>
      </p:sp>
      <p:sp>
        <p:nvSpPr>
          <p:cNvPr id="140" name="Title 1"/>
          <p:cNvSpPr txBox="1">
            <a:spLocks/>
          </p:cNvSpPr>
          <p:nvPr/>
        </p:nvSpPr>
        <p:spPr bwMode="auto">
          <a:xfrm>
            <a:off x="5358816" y="665076"/>
            <a:ext cx="385649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GB" sz="1800" b="1" kern="0" dirty="0"/>
              <a:t>AGENDA</a:t>
            </a:r>
          </a:p>
        </p:txBody>
      </p:sp>
      <p:sp>
        <p:nvSpPr>
          <p:cNvPr id="36" name="Rectangle 35">
            <a:extLst>
              <a:ext uri="{FF2B5EF4-FFF2-40B4-BE49-F238E27FC236}">
                <a16:creationId xmlns:a16="http://schemas.microsoft.com/office/drawing/2014/main" id="{77F2031D-344C-40D7-8594-D9F7DF42C797}"/>
              </a:ext>
            </a:extLst>
          </p:cNvPr>
          <p:cNvSpPr/>
          <p:nvPr/>
        </p:nvSpPr>
        <p:spPr>
          <a:xfrm>
            <a:off x="5851073" y="2708187"/>
            <a:ext cx="4428119" cy="307777"/>
          </a:xfrm>
          <a:prstGeom prst="rect">
            <a:avLst/>
          </a:prstGeom>
        </p:spPr>
        <p:txBody>
          <a:bodyPr wrap="square">
            <a:spAutoFit/>
          </a:bodyPr>
          <a:lstStyle/>
          <a:p>
            <a:pPr fontAlgn="auto">
              <a:spcBef>
                <a:spcPts val="0"/>
              </a:spcBef>
              <a:spcAft>
                <a:spcPts val="0"/>
              </a:spcAft>
              <a:defRPr/>
            </a:pPr>
            <a:r>
              <a:rPr lang="en-US" sz="1400" b="1" kern="0" dirty="0" smtClean="0">
                <a:latin typeface="Arial"/>
              </a:rPr>
              <a:t>  </a:t>
            </a:r>
            <a:endParaRPr lang="en-US" sz="1400" b="1" kern="0" dirty="0">
              <a:latin typeface="Arial"/>
            </a:endParaRPr>
          </a:p>
        </p:txBody>
      </p:sp>
      <p:sp>
        <p:nvSpPr>
          <p:cNvPr id="34" name="Rounded Rectangle 115">
            <a:extLst>
              <a:ext uri="{FF2B5EF4-FFF2-40B4-BE49-F238E27FC236}">
                <a16:creationId xmlns:a16="http://schemas.microsoft.com/office/drawing/2014/main" id="{D1C3A84E-DC1D-44F4-AB4A-43D46D736933}"/>
              </a:ext>
            </a:extLst>
          </p:cNvPr>
          <p:cNvSpPr/>
          <p:nvPr/>
        </p:nvSpPr>
        <p:spPr>
          <a:xfrm>
            <a:off x="5675225" y="3227713"/>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r>
              <a:rPr lang="en-US" sz="1400" b="1" kern="0" dirty="0" smtClean="0">
                <a:solidFill>
                  <a:sysClr val="windowText" lastClr="000000"/>
                </a:solidFill>
                <a:latin typeface="Arial"/>
              </a:rPr>
              <a:t>  QA</a:t>
            </a:r>
            <a:endParaRPr lang="en-US" sz="1400" b="1" kern="0" dirty="0">
              <a:solidFill>
                <a:sysClr val="windowText" lastClr="000000"/>
              </a:solidFill>
              <a:latin typeface="Arial"/>
            </a:endParaRPr>
          </a:p>
        </p:txBody>
      </p:sp>
      <p:sp>
        <p:nvSpPr>
          <p:cNvPr id="123" name="Rounded Rectangle 122"/>
          <p:cNvSpPr/>
          <p:nvPr/>
        </p:nvSpPr>
        <p:spPr>
          <a:xfrm rot="2634753">
            <a:off x="5357015" y="3189907"/>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35" name="TextBox 34">
            <a:extLst>
              <a:ext uri="{FF2B5EF4-FFF2-40B4-BE49-F238E27FC236}">
                <a16:creationId xmlns:a16="http://schemas.microsoft.com/office/drawing/2014/main" id="{88D42A84-CDE8-4C2C-87E3-A76E730B63D8}"/>
              </a:ext>
            </a:extLst>
          </p:cNvPr>
          <p:cNvSpPr txBox="1"/>
          <p:nvPr/>
        </p:nvSpPr>
        <p:spPr>
          <a:xfrm>
            <a:off x="5302913" y="330871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Tree>
    <p:extLst>
      <p:ext uri="{BB962C8B-B14F-4D97-AF65-F5344CB8AC3E}">
        <p14:creationId xmlns:p14="http://schemas.microsoft.com/office/powerpoint/2010/main" val="299263758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Architecture</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885960" y="1240972"/>
            <a:ext cx="10217468" cy="4779236"/>
          </a:xfrm>
          <a:prstGeom prst="rect">
            <a:avLst/>
          </a:prstGeom>
        </p:spPr>
      </p:pic>
    </p:spTree>
    <p:extLst>
      <p:ext uri="{BB962C8B-B14F-4D97-AF65-F5344CB8AC3E}">
        <p14:creationId xmlns:p14="http://schemas.microsoft.com/office/powerpoint/2010/main" val="27024747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Namespaces and Control Groups</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Rectangle 4"/>
          <p:cNvSpPr/>
          <p:nvPr/>
        </p:nvSpPr>
        <p:spPr>
          <a:xfrm>
            <a:off x="406400" y="1386398"/>
            <a:ext cx="11023600" cy="3139321"/>
          </a:xfrm>
          <a:prstGeom prst="rect">
            <a:avLst/>
          </a:prstGeom>
        </p:spPr>
        <p:txBody>
          <a:bodyPr wrap="square">
            <a:spAutoFit/>
          </a:bodyPr>
          <a:lstStyle/>
          <a:p>
            <a:r>
              <a:rPr lang="en-IN" dirty="0"/>
              <a:t> Docker takes advantage of a technology called </a:t>
            </a:r>
            <a:r>
              <a:rPr lang="en-IN" dirty="0">
                <a:solidFill>
                  <a:srgbClr val="0066CC"/>
                </a:solidFill>
              </a:rPr>
              <a:t>namespaces</a:t>
            </a:r>
            <a:r>
              <a:rPr lang="en-IN" dirty="0"/>
              <a:t> </a:t>
            </a:r>
            <a:r>
              <a:rPr lang="en-IN" dirty="0" smtClean="0"/>
              <a:t>to provide the isolated workspace.</a:t>
            </a:r>
          </a:p>
          <a:p>
            <a:endParaRPr lang="en-IN" dirty="0" smtClean="0"/>
          </a:p>
          <a:p>
            <a:r>
              <a:rPr lang="en-IN" dirty="0" smtClean="0"/>
              <a:t> When </a:t>
            </a:r>
            <a:r>
              <a:rPr lang="en-IN" dirty="0"/>
              <a:t>you run a container, Docker creates a set of namespaces for </a:t>
            </a:r>
            <a:r>
              <a:rPr lang="en-IN" dirty="0" smtClean="0"/>
              <a:t>that container</a:t>
            </a:r>
            <a:r>
              <a:rPr lang="en-IN" dirty="0"/>
              <a:t>. </a:t>
            </a:r>
            <a:endParaRPr lang="en-IN" dirty="0" smtClean="0"/>
          </a:p>
          <a:p>
            <a:r>
              <a:rPr lang="en-IN" dirty="0" smtClean="0"/>
              <a:t>1</a:t>
            </a:r>
            <a:r>
              <a:rPr lang="en-IN" dirty="0"/>
              <a:t>. </a:t>
            </a:r>
            <a:r>
              <a:rPr lang="en-IN" dirty="0" smtClean="0"/>
              <a:t>The pid namespace : Process isolation (PID:ProcessID</a:t>
            </a:r>
            <a:r>
              <a:rPr lang="en-IN" dirty="0"/>
              <a:t>). </a:t>
            </a:r>
            <a:endParaRPr lang="en-IN" dirty="0" smtClean="0"/>
          </a:p>
          <a:p>
            <a:r>
              <a:rPr lang="en-IN" dirty="0" smtClean="0"/>
              <a:t>2</a:t>
            </a:r>
            <a:r>
              <a:rPr lang="en-IN" dirty="0"/>
              <a:t>. The net namespace: Managing network interfaces (NET: Networking). </a:t>
            </a:r>
            <a:endParaRPr lang="en-IN" dirty="0" smtClean="0"/>
          </a:p>
          <a:p>
            <a:r>
              <a:rPr lang="en-IN" dirty="0" smtClean="0"/>
              <a:t>3</a:t>
            </a:r>
            <a:r>
              <a:rPr lang="en-IN" dirty="0"/>
              <a:t>. The ipc namespace: Managing access to IPC resources (IPC: </a:t>
            </a:r>
            <a:r>
              <a:rPr lang="en-IN" dirty="0" smtClean="0"/>
              <a:t>Inter Process Communication</a:t>
            </a:r>
            <a:r>
              <a:rPr lang="en-IN" dirty="0"/>
              <a:t>). </a:t>
            </a:r>
            <a:endParaRPr lang="en-IN" dirty="0" smtClean="0"/>
          </a:p>
          <a:p>
            <a:r>
              <a:rPr lang="en-IN" dirty="0" smtClean="0"/>
              <a:t>4</a:t>
            </a:r>
            <a:r>
              <a:rPr lang="en-IN" dirty="0"/>
              <a:t>. </a:t>
            </a:r>
            <a:r>
              <a:rPr lang="en-IN" dirty="0" smtClean="0"/>
              <a:t>The mnt namespace :Managing mount-points (MNT:Mount</a:t>
            </a:r>
            <a:r>
              <a:rPr lang="en-IN" dirty="0"/>
              <a:t>). </a:t>
            </a:r>
            <a:endParaRPr lang="en-IN" dirty="0" smtClean="0"/>
          </a:p>
          <a:p>
            <a:r>
              <a:rPr lang="en-IN" dirty="0" smtClean="0"/>
              <a:t>5</a:t>
            </a:r>
            <a:r>
              <a:rPr lang="en-IN" dirty="0"/>
              <a:t>. The uts namespace: Isolating kernel and version identifiers. (UTS: </a:t>
            </a:r>
            <a:r>
              <a:rPr lang="en-IN" dirty="0" smtClean="0"/>
              <a:t>Unix Timesharing System)</a:t>
            </a:r>
          </a:p>
          <a:p>
            <a:endParaRPr lang="en-IN" dirty="0"/>
          </a:p>
          <a:p>
            <a:r>
              <a:rPr lang="en-US" dirty="0">
                <a:solidFill>
                  <a:srgbClr val="0066CC"/>
                </a:solidFill>
              </a:rPr>
              <a:t>Control groups </a:t>
            </a:r>
            <a:r>
              <a:rPr lang="en-US" dirty="0"/>
              <a:t>allow Docker Engine to share available hardware resources to containers and, if required, set up </a:t>
            </a:r>
            <a:r>
              <a:rPr lang="en-US" dirty="0" smtClean="0"/>
              <a:t>limits and constraints</a:t>
            </a:r>
            <a:r>
              <a:rPr lang="en-US" dirty="0"/>
              <a:t>. </a:t>
            </a:r>
            <a:endParaRPr lang="en-IN" dirty="0"/>
          </a:p>
        </p:txBody>
      </p:sp>
    </p:spTree>
    <p:extLst>
      <p:ext uri="{BB962C8B-B14F-4D97-AF65-F5344CB8AC3E}">
        <p14:creationId xmlns:p14="http://schemas.microsoft.com/office/powerpoint/2010/main" val="41751482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Dockerfile</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Rectangle 4"/>
          <p:cNvSpPr/>
          <p:nvPr/>
        </p:nvSpPr>
        <p:spPr>
          <a:xfrm>
            <a:off x="406400" y="1305508"/>
            <a:ext cx="10997474" cy="2585323"/>
          </a:xfrm>
          <a:prstGeom prst="rect">
            <a:avLst/>
          </a:prstGeom>
        </p:spPr>
        <p:txBody>
          <a:bodyPr wrap="square">
            <a:spAutoFit/>
          </a:bodyPr>
          <a:lstStyle/>
          <a:p>
            <a:r>
              <a:rPr lang="en-IN" dirty="0"/>
              <a:t>Docker can build images automatically by reading the </a:t>
            </a:r>
            <a:r>
              <a:rPr lang="en-IN" dirty="0" smtClean="0"/>
              <a:t>instructions from a Dockerfile</a:t>
            </a:r>
            <a:r>
              <a:rPr lang="en-IN" dirty="0"/>
              <a:t>.</a:t>
            </a:r>
          </a:p>
          <a:p>
            <a:endParaRPr lang="en-IN" dirty="0" smtClean="0"/>
          </a:p>
          <a:p>
            <a:r>
              <a:rPr lang="en-IN" dirty="0" smtClean="0"/>
              <a:t>A </a:t>
            </a:r>
            <a:r>
              <a:rPr lang="en-IN" dirty="0"/>
              <a:t>Dockerfile is a text document that contains all the commands </a:t>
            </a:r>
            <a:r>
              <a:rPr lang="en-IN" dirty="0" smtClean="0"/>
              <a:t>a  </a:t>
            </a:r>
            <a:r>
              <a:rPr lang="en-IN" dirty="0"/>
              <a:t>user could call on the command line to assemble </a:t>
            </a:r>
            <a:r>
              <a:rPr lang="en-IN" dirty="0" smtClean="0"/>
              <a:t>an image.</a:t>
            </a:r>
          </a:p>
          <a:p>
            <a:endParaRPr lang="en-IN" dirty="0"/>
          </a:p>
          <a:p>
            <a:r>
              <a:rPr lang="en-IN" dirty="0" smtClean="0"/>
              <a:t>Using </a:t>
            </a:r>
            <a:r>
              <a:rPr lang="en-IN" dirty="0"/>
              <a:t>docker build users can create an automated build that </a:t>
            </a:r>
            <a:r>
              <a:rPr lang="en-IN" dirty="0" smtClean="0"/>
              <a:t>executes several command-line instructions in succession</a:t>
            </a:r>
            <a:r>
              <a:rPr lang="en-IN" dirty="0"/>
              <a:t>.</a:t>
            </a:r>
          </a:p>
          <a:p>
            <a:endParaRPr lang="en-IN" dirty="0" smtClean="0"/>
          </a:p>
          <a:p>
            <a:r>
              <a:rPr lang="en-IN" dirty="0" smtClean="0"/>
              <a:t>The </a:t>
            </a:r>
            <a:r>
              <a:rPr lang="en-IN" dirty="0"/>
              <a:t>docker build command builds an image from a Dockerfile </a:t>
            </a:r>
            <a:r>
              <a:rPr lang="en-IN" dirty="0" smtClean="0"/>
              <a:t>and a context</a:t>
            </a:r>
            <a:r>
              <a:rPr lang="en-IN" dirty="0"/>
              <a:t>.</a:t>
            </a:r>
          </a:p>
        </p:txBody>
      </p:sp>
    </p:spTree>
    <p:extLst>
      <p:ext uri="{BB962C8B-B14F-4D97-AF65-F5344CB8AC3E}">
        <p14:creationId xmlns:p14="http://schemas.microsoft.com/office/powerpoint/2010/main" val="280481306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Store Overview</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Rectangle 4"/>
          <p:cNvSpPr/>
          <p:nvPr/>
        </p:nvSpPr>
        <p:spPr>
          <a:xfrm>
            <a:off x="260463" y="1195113"/>
            <a:ext cx="11182202" cy="1200329"/>
          </a:xfrm>
          <a:prstGeom prst="rect">
            <a:avLst/>
          </a:prstGeom>
        </p:spPr>
        <p:txBody>
          <a:bodyPr wrap="square">
            <a:spAutoFit/>
          </a:bodyPr>
          <a:lstStyle/>
          <a:p>
            <a:pPr marL="285750" indent="-285750">
              <a:buFont typeface="Arial" panose="020B0604020202020204" pitchFamily="34" charset="0"/>
              <a:buChar char="•"/>
            </a:pPr>
            <a:r>
              <a:rPr lang="en-US" dirty="0"/>
              <a:t>Independent Software Vendors (ISVs) can utilize Docker Store to distribute and sell their </a:t>
            </a:r>
            <a:r>
              <a:rPr lang="en-US" dirty="0" smtClean="0"/>
              <a:t>Dockerized </a:t>
            </a:r>
            <a:r>
              <a:rPr lang="en-US" dirty="0"/>
              <a:t>content. </a:t>
            </a:r>
            <a:endParaRPr lang="en-US" dirty="0" smtClean="0"/>
          </a:p>
          <a:p>
            <a:pPr marL="285750" indent="-285750">
              <a:buFont typeface="Arial" panose="020B0604020202020204" pitchFamily="34" charset="0"/>
              <a:buChar char="•"/>
            </a:pPr>
            <a:r>
              <a:rPr lang="en-US" dirty="0" smtClean="0"/>
              <a:t>Products </a:t>
            </a:r>
            <a:r>
              <a:rPr lang="en-US" dirty="0"/>
              <a:t>are published and maintained directly by a commercial entity. </a:t>
            </a:r>
            <a:endParaRPr lang="en-US" dirty="0" smtClean="0"/>
          </a:p>
          <a:p>
            <a:pPr marL="285750" indent="-285750">
              <a:buFont typeface="Arial" panose="020B0604020202020204" pitchFamily="34" charset="0"/>
              <a:buChar char="•"/>
            </a:pPr>
            <a:r>
              <a:rPr lang="en-US" dirty="0" smtClean="0"/>
              <a:t>Docker </a:t>
            </a:r>
            <a:r>
              <a:rPr lang="en-US" dirty="0"/>
              <a:t>Certified logo distinguishes content by providing quality, provenance, and support assurances.</a:t>
            </a:r>
            <a:endParaRPr lang="en-IN" dirty="0"/>
          </a:p>
        </p:txBody>
      </p:sp>
      <p:pic>
        <p:nvPicPr>
          <p:cNvPr id="6" name="Picture 5"/>
          <p:cNvPicPr>
            <a:picLocks noChangeAspect="1"/>
          </p:cNvPicPr>
          <p:nvPr/>
        </p:nvPicPr>
        <p:blipFill>
          <a:blip r:embed="rId2"/>
          <a:stretch>
            <a:fillRect/>
          </a:stretch>
        </p:blipFill>
        <p:spPr>
          <a:xfrm>
            <a:off x="352300" y="2581089"/>
            <a:ext cx="11090365" cy="3643993"/>
          </a:xfrm>
          <a:prstGeom prst="rect">
            <a:avLst/>
          </a:prstGeom>
        </p:spPr>
      </p:pic>
    </p:spTree>
    <p:extLst>
      <p:ext uri="{BB962C8B-B14F-4D97-AF65-F5344CB8AC3E}">
        <p14:creationId xmlns:p14="http://schemas.microsoft.com/office/powerpoint/2010/main" val="167462263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Hub Overview</a:t>
            </a:r>
            <a:endParaRPr lang="en-IN" dirty="0"/>
          </a:p>
        </p:txBody>
      </p:sp>
      <p:sp>
        <p:nvSpPr>
          <p:cNvPr id="3" name="Content Placeholder 2"/>
          <p:cNvSpPr>
            <a:spLocks noGrp="1"/>
          </p:cNvSpPr>
          <p:nvPr>
            <p:ph idx="1"/>
          </p:nvPr>
        </p:nvSpPr>
        <p:spPr>
          <a:xfrm>
            <a:off x="406400" y="1219201"/>
            <a:ext cx="10945223" cy="4907279"/>
          </a:xfrm>
        </p:spPr>
        <p:txBody>
          <a:bodyPr/>
          <a:lstStyle/>
          <a:p>
            <a:pPr marL="0" indent="0">
              <a:buNone/>
            </a:pPr>
            <a:r>
              <a:rPr lang="en-US" dirty="0" smtClean="0"/>
              <a:t>It’s a cloud-based </a:t>
            </a:r>
            <a:r>
              <a:rPr lang="en-US" dirty="0"/>
              <a:t>registry service which allows you to link to code repositories, build your images and test them, stores manually pushed images, </a:t>
            </a:r>
            <a:endParaRPr lang="en-US" dirty="0" smtClean="0"/>
          </a:p>
          <a:p>
            <a:pPr marL="0" indent="0">
              <a:buNone/>
            </a:pPr>
            <a:r>
              <a:rPr lang="en-US" dirty="0" smtClean="0"/>
              <a:t>Links </a:t>
            </a:r>
            <a:r>
              <a:rPr lang="en-US" dirty="0"/>
              <a:t>to </a:t>
            </a:r>
            <a:r>
              <a:rPr lang="en-US" dirty="0">
                <a:hlinkClick r:id="rId2"/>
              </a:rPr>
              <a:t>Docker Cloud</a:t>
            </a:r>
            <a:r>
              <a:rPr lang="en-US" dirty="0"/>
              <a:t> so you can deploy images to your hosts. </a:t>
            </a:r>
            <a:endParaRPr lang="en-US" dirty="0" smtClean="0"/>
          </a:p>
          <a:p>
            <a:pPr marL="0" indent="0">
              <a:buNone/>
            </a:pPr>
            <a:r>
              <a:rPr lang="en-US" dirty="0" smtClean="0"/>
              <a:t>It </a:t>
            </a:r>
            <a:r>
              <a:rPr lang="en-US" dirty="0"/>
              <a:t>provides a centralized resource for container image discovery, distribution and change management, </a:t>
            </a:r>
            <a:r>
              <a:rPr lang="en-US" dirty="0">
                <a:hlinkClick r:id="rId3"/>
              </a:rPr>
              <a:t>user and team collaboration</a:t>
            </a:r>
            <a:r>
              <a:rPr lang="en-US" dirty="0"/>
              <a:t>, and workflow automation throughout the development pipeline</a:t>
            </a:r>
            <a:r>
              <a:rPr lang="en-US" dirty="0" smtClean="0"/>
              <a:t>.</a:t>
            </a:r>
          </a:p>
          <a:p>
            <a:r>
              <a:rPr lang="en-US" sz="1400" dirty="0">
                <a:hlinkClick r:id="rId4"/>
              </a:rPr>
              <a:t>Image Repositories</a:t>
            </a:r>
            <a:r>
              <a:rPr lang="en-US" sz="1400" dirty="0"/>
              <a:t>: Find and pull images from community and official libraries, and manage, push to, and pull from private image libraries to which you have access.</a:t>
            </a:r>
          </a:p>
          <a:p>
            <a:r>
              <a:rPr lang="en-US" sz="1400" dirty="0">
                <a:hlinkClick r:id="rId5"/>
              </a:rPr>
              <a:t>Automated Builds</a:t>
            </a:r>
            <a:r>
              <a:rPr lang="en-US" sz="1400" dirty="0"/>
              <a:t>: Automatically create new images when you make changes to a source code repository.</a:t>
            </a:r>
          </a:p>
          <a:p>
            <a:r>
              <a:rPr lang="en-US" sz="1400" dirty="0">
                <a:hlinkClick r:id="rId6"/>
              </a:rPr>
              <a:t>Webhooks</a:t>
            </a:r>
            <a:r>
              <a:rPr lang="en-US" sz="1400" dirty="0"/>
              <a:t>: A feature of Automated Builds, Webhooks let you trigger actions after a successful push to a repository.</a:t>
            </a:r>
          </a:p>
          <a:p>
            <a:r>
              <a:rPr lang="en-US" sz="1400" dirty="0">
                <a:hlinkClick r:id="rId3"/>
              </a:rPr>
              <a:t>Organizations</a:t>
            </a:r>
            <a:r>
              <a:rPr lang="en-US" sz="1400" dirty="0"/>
              <a:t>: Create work groups to manage access to image repositories.</a:t>
            </a:r>
          </a:p>
          <a:p>
            <a:r>
              <a:rPr lang="en-US" sz="1400" dirty="0"/>
              <a:t>GitHub and Bitbucket Integration: Add the Hub and your Docker Images to your current workflows</a:t>
            </a:r>
            <a:r>
              <a:rPr lang="en-US" dirty="0"/>
              <a:t>.</a:t>
            </a:r>
          </a:p>
          <a:p>
            <a:pPr marL="0" indent="0">
              <a:buNone/>
            </a:pP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19081025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Hub</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535577" y="1379287"/>
            <a:ext cx="10868298" cy="4812507"/>
          </a:xfrm>
          <a:prstGeom prst="rect">
            <a:avLst/>
          </a:prstGeom>
        </p:spPr>
      </p:pic>
    </p:spTree>
    <p:extLst>
      <p:ext uri="{BB962C8B-B14F-4D97-AF65-F5344CB8AC3E}">
        <p14:creationId xmlns:p14="http://schemas.microsoft.com/office/powerpoint/2010/main" val="34583361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Hub vs Docker Store</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Docker Hub and Docker Store </a:t>
            </a:r>
            <a:r>
              <a:rPr lang="en-US" dirty="0">
                <a:solidFill>
                  <a:srgbClr val="3333CC"/>
                </a:solidFill>
              </a:rPr>
              <a:t>leverage the same backend, the Docker Public Registry</a:t>
            </a:r>
            <a:r>
              <a:rPr lang="en-US" dirty="0"/>
              <a:t>. </a:t>
            </a:r>
            <a:endParaRPr lang="en-US" dirty="0" smtClean="0"/>
          </a:p>
          <a:p>
            <a:r>
              <a:rPr lang="en-US" dirty="0" smtClean="0"/>
              <a:t>In </a:t>
            </a:r>
            <a:r>
              <a:rPr lang="en-US" dirty="0"/>
              <a:t>general, all publicly available community content should be visible via both Docker Hub and Docker Store, and this includes official images. </a:t>
            </a:r>
            <a:endParaRPr lang="en-US" dirty="0" smtClean="0"/>
          </a:p>
          <a:p>
            <a:r>
              <a:rPr lang="en-US" dirty="0" smtClean="0"/>
              <a:t>Any </a:t>
            </a:r>
            <a:r>
              <a:rPr lang="en-US" dirty="0"/>
              <a:t>content that has explicitly been added by a commercial entity and has gone through a vetting process with respect to content submission and best practices, is only available on Docker Store.</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4124971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Machine</a:t>
            </a:r>
            <a:endParaRPr lang="en-IN" dirty="0"/>
          </a:p>
        </p:txBody>
      </p:sp>
      <p:sp>
        <p:nvSpPr>
          <p:cNvPr id="4" name="Rectangle 3"/>
          <p:cNvSpPr/>
          <p:nvPr/>
        </p:nvSpPr>
        <p:spPr bwMode="auto">
          <a:xfrm>
            <a:off x="406400" y="1097280"/>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550090" y="1317068"/>
            <a:ext cx="1109036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Docker Machine is a tool that lets you install Docker Engine on virtual hosts, and manage the hosts with </a:t>
            </a:r>
            <a:r>
              <a:rPr lang="en-US" altLang="en-US" dirty="0">
                <a:latin typeface="Arial" panose="020B0604020202020204" pitchFamily="34" charset="0"/>
              </a:rPr>
              <a:t>docker-machine</a:t>
            </a:r>
            <a:r>
              <a:rPr kumimoji="0" lang="en-US" altLang="en-US" sz="1100" b="0" i="0" u="none" strike="noStrike" cap="none" normalizeH="0" baseline="0" dirty="0" smtClean="0">
                <a:ln>
                  <a:noFill/>
                </a:ln>
                <a:solidFill>
                  <a:schemeClr val="tx1"/>
                </a:solidFill>
                <a:effectLst/>
              </a:rPr>
              <a:t> </a:t>
            </a:r>
            <a:r>
              <a:rPr lang="en-US" altLang="en-US" dirty="0" smtClean="0">
                <a:latin typeface="Arial" panose="020B0604020202020204" pitchFamily="34" charset="0"/>
              </a:rPr>
              <a:t>commands.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docker </a:t>
            </a:r>
            <a:r>
              <a:rPr lang="en-US" altLang="en-US" dirty="0">
                <a:latin typeface="Arial" panose="020B0604020202020204" pitchFamily="34" charset="0"/>
              </a:rPr>
              <a:t>Machine has its own command line client </a:t>
            </a:r>
            <a:r>
              <a:rPr lang="en-US" altLang="en-US" dirty="0">
                <a:solidFill>
                  <a:srgbClr val="3333CC"/>
                </a:solidFill>
                <a:latin typeface="Arial" panose="020B0604020202020204" pitchFamily="34" charset="0"/>
              </a:rPr>
              <a:t>docker-machine and the Docker Engine client, docker</a:t>
            </a:r>
            <a:r>
              <a:rPr lang="en-US" altLang="en-US" dirty="0">
                <a:latin typeface="Arial" panose="020B0604020202020204" pitchFamily="34" charset="0"/>
              </a:rPr>
              <a:t>. </a:t>
            </a:r>
          </a:p>
          <a:p>
            <a:pPr lvl="0" eaLnBrk="0" fontAlgn="base" hangingPunct="0">
              <a:spcBef>
                <a:spcPct val="0"/>
              </a:spcBef>
              <a:spcAft>
                <a:spcPct val="0"/>
              </a:spcAft>
            </a:pPr>
            <a:endParaRPr lang="en-US" altLang="en-US" dirty="0" smtClean="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You </a:t>
            </a:r>
            <a:r>
              <a:rPr lang="en-US" altLang="en-US" dirty="0">
                <a:latin typeface="Arial" panose="020B0604020202020204" pitchFamily="34" charset="0"/>
              </a:rPr>
              <a:t>can use Machine to install Docker Engine on one or more virtual systems. </a:t>
            </a:r>
            <a:endParaRPr lang="en-US" altLang="en-US" dirty="0" smtClean="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These virtual systems can be local (as when you use Machine to install and run Docker Engine in </a:t>
            </a:r>
            <a:r>
              <a:rPr lang="en-US" altLang="en-US" dirty="0" smtClean="0">
                <a:latin typeface="Arial" panose="020B0604020202020204" pitchFamily="34" charset="0"/>
              </a:rPr>
              <a:t>Virtual Box </a:t>
            </a:r>
            <a:r>
              <a:rPr lang="en-US" altLang="en-US" dirty="0">
                <a:latin typeface="Arial" panose="020B0604020202020204" pitchFamily="34" charset="0"/>
              </a:rPr>
              <a:t>on Mac or Windows) </a:t>
            </a:r>
            <a:r>
              <a:rPr lang="en-US" altLang="en-US" dirty="0" smtClean="0">
                <a:latin typeface="Arial" panose="020B0604020202020204" pitchFamily="34" charset="0"/>
              </a:rPr>
              <a:t>or </a:t>
            </a:r>
            <a:r>
              <a:rPr lang="en-US" altLang="en-US" dirty="0">
                <a:latin typeface="Arial" panose="020B0604020202020204" pitchFamily="34" charset="0"/>
              </a:rPr>
              <a:t>remote (as when you use Machine to provision Dockerized hosts on cloud providers). </a:t>
            </a:r>
            <a:endParaRPr lang="en-US" altLang="en-US" dirty="0" smtClean="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The Dockerized hosts themselves can be thought of, and are sometimes referred to as, </a:t>
            </a:r>
            <a:r>
              <a:rPr lang="en-US" altLang="en-US" dirty="0" smtClean="0">
                <a:latin typeface="Arial" panose="020B0604020202020204" pitchFamily="34" charset="0"/>
              </a:rPr>
              <a:t>managed </a:t>
            </a:r>
            <a:r>
              <a:rPr lang="en-US" altLang="en-US" dirty="0">
                <a:latin typeface="Arial" panose="020B0604020202020204" pitchFamily="34" charset="0"/>
              </a:rPr>
              <a:t>“machines”.</a:t>
            </a:r>
            <a:endParaRPr lang="en-US" altLang="en-US" dirty="0" smtClean="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p:txBody>
      </p:sp>
      <p:pic>
        <p:nvPicPr>
          <p:cNvPr id="10" name="Picture 9"/>
          <p:cNvPicPr>
            <a:picLocks noChangeAspect="1"/>
          </p:cNvPicPr>
          <p:nvPr/>
        </p:nvPicPr>
        <p:blipFill>
          <a:blip r:embed="rId2"/>
          <a:stretch>
            <a:fillRect/>
          </a:stretch>
        </p:blipFill>
        <p:spPr>
          <a:xfrm>
            <a:off x="2377031" y="4740185"/>
            <a:ext cx="6105525" cy="1543050"/>
          </a:xfrm>
          <a:prstGeom prst="rect">
            <a:avLst/>
          </a:prstGeom>
        </p:spPr>
      </p:pic>
    </p:spTree>
    <p:extLst>
      <p:ext uri="{BB962C8B-B14F-4D97-AF65-F5344CB8AC3E}">
        <p14:creationId xmlns:p14="http://schemas.microsoft.com/office/powerpoint/2010/main" val="208638260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Compose</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6" name="Rectangle 5"/>
          <p:cNvSpPr/>
          <p:nvPr/>
        </p:nvSpPr>
        <p:spPr>
          <a:xfrm>
            <a:off x="406399" y="1271014"/>
            <a:ext cx="11036663" cy="4524315"/>
          </a:xfrm>
          <a:prstGeom prst="rect">
            <a:avLst/>
          </a:prstGeom>
        </p:spPr>
        <p:txBody>
          <a:bodyPr wrap="square">
            <a:spAutoFit/>
          </a:bodyPr>
          <a:lstStyle/>
          <a:p>
            <a:r>
              <a:rPr lang="en-IN" dirty="0"/>
              <a:t>Compose is a tool for defining and running multi-container Docker applications. </a:t>
            </a:r>
          </a:p>
          <a:p>
            <a:endParaRPr lang="en-IN" dirty="0"/>
          </a:p>
          <a:p>
            <a:r>
              <a:rPr lang="en-IN" dirty="0"/>
              <a:t>you use a YAML file to configure your application’s services. </a:t>
            </a:r>
          </a:p>
          <a:p>
            <a:endParaRPr lang="en-IN" dirty="0"/>
          </a:p>
          <a:p>
            <a:r>
              <a:rPr lang="en-IN" dirty="0"/>
              <a:t>Then, with a single command, you create and start all the services from your configuration. </a:t>
            </a:r>
          </a:p>
          <a:p>
            <a:endParaRPr lang="en-IN" dirty="0"/>
          </a:p>
          <a:p>
            <a:r>
              <a:rPr lang="en-IN" dirty="0" smtClean="0"/>
              <a:t>Compose </a:t>
            </a:r>
            <a:r>
              <a:rPr lang="en-IN" dirty="0"/>
              <a:t>works in all environments: production, staging, development, testing, as well as CI workflows.</a:t>
            </a:r>
          </a:p>
          <a:p>
            <a:endParaRPr lang="en-IN" dirty="0"/>
          </a:p>
          <a:p>
            <a:r>
              <a:rPr lang="en-IN" dirty="0"/>
              <a:t>Using Compose is basically a three-step process:</a:t>
            </a:r>
          </a:p>
          <a:p>
            <a:endParaRPr lang="en-IN" dirty="0"/>
          </a:p>
          <a:p>
            <a:pPr marL="742950" lvl="1" indent="-285750">
              <a:buFont typeface="Arial" panose="020B0604020202020204" pitchFamily="34" charset="0"/>
              <a:buChar char="•"/>
            </a:pPr>
            <a:r>
              <a:rPr lang="en-IN" dirty="0"/>
              <a:t>Define your app’s environment with a Dockerfile so it can be reproduced anywhere.</a:t>
            </a:r>
          </a:p>
          <a:p>
            <a:pPr marL="742950" lvl="1" indent="-285750">
              <a:buFont typeface="Arial" panose="020B0604020202020204" pitchFamily="34" charset="0"/>
              <a:buChar char="•"/>
            </a:pPr>
            <a:endParaRPr lang="en-IN" dirty="0"/>
          </a:p>
          <a:p>
            <a:pPr marL="742950" lvl="1" indent="-285750">
              <a:buFont typeface="Arial" panose="020B0604020202020204" pitchFamily="34" charset="0"/>
              <a:buChar char="•"/>
            </a:pPr>
            <a:r>
              <a:rPr lang="en-IN" dirty="0"/>
              <a:t>Define the services that make up your app in docker-</a:t>
            </a:r>
            <a:r>
              <a:rPr lang="en-IN" dirty="0" err="1"/>
              <a:t>compose.yml</a:t>
            </a:r>
            <a:r>
              <a:rPr lang="en-IN" dirty="0"/>
              <a:t> so they can be run together in an isolated environment.</a:t>
            </a:r>
          </a:p>
          <a:p>
            <a:pPr marL="742950" lvl="1" indent="-285750">
              <a:buFont typeface="Arial" panose="020B0604020202020204" pitchFamily="34" charset="0"/>
              <a:buChar char="•"/>
            </a:pPr>
            <a:endParaRPr lang="en-IN" dirty="0"/>
          </a:p>
          <a:p>
            <a:pPr marL="742950" lvl="1" indent="-285750">
              <a:buFont typeface="Arial" panose="020B0604020202020204" pitchFamily="34" charset="0"/>
              <a:buChar char="•"/>
            </a:pPr>
            <a:r>
              <a:rPr lang="en-IN" dirty="0"/>
              <a:t>Run docker-compose up and Compose starts and runs your entire app.</a:t>
            </a:r>
          </a:p>
        </p:txBody>
      </p:sp>
    </p:spTree>
    <p:extLst>
      <p:ext uri="{BB962C8B-B14F-4D97-AF65-F5344CB8AC3E}">
        <p14:creationId xmlns:p14="http://schemas.microsoft.com/office/powerpoint/2010/main" val="217842858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Volumes</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406400" y="1435009"/>
            <a:ext cx="5819775" cy="2838450"/>
          </a:xfrm>
          <a:prstGeom prst="rect">
            <a:avLst/>
          </a:prstGeom>
        </p:spPr>
      </p:pic>
    </p:spTree>
    <p:extLst>
      <p:ext uri="{BB962C8B-B14F-4D97-AF65-F5344CB8AC3E}">
        <p14:creationId xmlns:p14="http://schemas.microsoft.com/office/powerpoint/2010/main" val="416915070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4857750" y="2490787"/>
            <a:ext cx="2476500" cy="1876425"/>
          </a:xfrm>
          <a:prstGeom prst="rect">
            <a:avLst/>
          </a:prstGeom>
        </p:spPr>
      </p:pic>
    </p:spTree>
    <p:extLst>
      <p:ext uri="{BB962C8B-B14F-4D97-AF65-F5344CB8AC3E}">
        <p14:creationId xmlns:p14="http://schemas.microsoft.com/office/powerpoint/2010/main" val="336234866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Docker Commands</a:t>
            </a:r>
            <a:endParaRPr lang="en-IN" dirty="0"/>
          </a:p>
        </p:txBody>
      </p:sp>
      <p:sp>
        <p:nvSpPr>
          <p:cNvPr id="3" name="Content Placeholder 2"/>
          <p:cNvSpPr>
            <a:spLocks noGrp="1"/>
          </p:cNvSpPr>
          <p:nvPr>
            <p:ph idx="1"/>
          </p:nvPr>
        </p:nvSpPr>
        <p:spPr>
          <a:xfrm>
            <a:off x="406400" y="1219201"/>
            <a:ext cx="10945223" cy="4525963"/>
          </a:xfrm>
        </p:spPr>
        <p:txBody>
          <a:bodyPr/>
          <a:lstStyle/>
          <a:p>
            <a:pPr marL="0" indent="0">
              <a:buNone/>
            </a:pPr>
            <a:r>
              <a:rPr lang="en-US" b="1" u="sng" dirty="0" smtClean="0"/>
              <a:t>Verify </a:t>
            </a:r>
            <a:r>
              <a:rPr lang="en-US" b="1" u="sng" dirty="0"/>
              <a:t>Docker Version</a:t>
            </a:r>
          </a:p>
          <a:p>
            <a:pPr marL="0" indent="0">
              <a:buNone/>
            </a:pPr>
            <a:r>
              <a:rPr lang="en-US" dirty="0" smtClean="0"/>
              <a:t>First </a:t>
            </a:r>
            <a:r>
              <a:rPr lang="en-US" dirty="0"/>
              <a:t>important task while working Docker containers is to know your Docker version, Use below command to know your docker </a:t>
            </a:r>
            <a:r>
              <a:rPr lang="en-US" dirty="0" smtClean="0"/>
              <a:t>version</a:t>
            </a:r>
            <a:endParaRPr lang="en-US" dirty="0"/>
          </a:p>
          <a:p>
            <a:pPr marL="0" indent="0">
              <a:buNone/>
            </a:pPr>
            <a:r>
              <a:rPr lang="en-US" dirty="0"/>
              <a:t>[root@docker ~]# docker --version</a:t>
            </a:r>
          </a:p>
          <a:p>
            <a:pPr marL="0" indent="0">
              <a:buNone/>
            </a:pPr>
            <a:r>
              <a:rPr lang="en-US" dirty="0"/>
              <a:t>Docker version 17.03.1-ce, build c6d412e</a:t>
            </a:r>
          </a:p>
          <a:p>
            <a:pPr marL="0" indent="0">
              <a:buNone/>
            </a:pPr>
            <a:r>
              <a:rPr lang="en-US" dirty="0" smtClean="0"/>
              <a:t>[</a:t>
            </a:r>
            <a:r>
              <a:rPr lang="en-US" dirty="0"/>
              <a:t>root@docker </a:t>
            </a:r>
            <a:r>
              <a:rPr lang="en-US" dirty="0" smtClean="0"/>
              <a:t>~]#</a:t>
            </a:r>
          </a:p>
          <a:p>
            <a:pPr marL="0" indent="0">
              <a:buNone/>
            </a:pPr>
            <a:r>
              <a:rPr lang="en-IN" b="1" u="sng" dirty="0"/>
              <a:t>View system wide Information</a:t>
            </a:r>
          </a:p>
          <a:p>
            <a:pPr marL="0" indent="0">
              <a:buNone/>
            </a:pPr>
            <a:r>
              <a:rPr lang="en-IN" dirty="0" smtClean="0"/>
              <a:t>‘</a:t>
            </a:r>
            <a:r>
              <a:rPr lang="en-IN" dirty="0"/>
              <a:t>docker info‘ command is used to view the system wide information like Docker’s root Directory, OS version, Kernel Version, </a:t>
            </a:r>
          </a:p>
          <a:p>
            <a:pPr marL="0" indent="0">
              <a:buNone/>
            </a:pPr>
            <a:r>
              <a:rPr lang="en-IN" dirty="0"/>
              <a:t>Docker Version, RAM, CPU and Docker Registry.</a:t>
            </a:r>
          </a:p>
          <a:p>
            <a:pPr marL="0" indent="0">
              <a:buNone/>
            </a:pP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2045752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US" b="1" u="sng" dirty="0"/>
              <a:t>Search Docker Images in its Registry Server</a:t>
            </a:r>
          </a:p>
          <a:p>
            <a:pPr marL="0" indent="0">
              <a:buNone/>
            </a:pPr>
            <a:r>
              <a:rPr lang="en-US" dirty="0" smtClean="0"/>
              <a:t>With </a:t>
            </a:r>
            <a:r>
              <a:rPr lang="en-US" dirty="0"/>
              <a:t>help of ‘docker search‘ command we search the docker container images in registry server from the terminal, </a:t>
            </a:r>
          </a:p>
          <a:p>
            <a:pPr marL="0" indent="0">
              <a:buNone/>
            </a:pPr>
            <a:r>
              <a:rPr lang="en-US" dirty="0" smtClean="0"/>
              <a:t>[</a:t>
            </a:r>
            <a:r>
              <a:rPr lang="en-US" dirty="0"/>
              <a:t>root@docker ~]# </a:t>
            </a:r>
            <a:r>
              <a:rPr lang="en-US" dirty="0">
                <a:solidFill>
                  <a:srgbClr val="3333CC"/>
                </a:solidFill>
              </a:rPr>
              <a:t>docker search </a:t>
            </a:r>
            <a:r>
              <a:rPr lang="en-US" dirty="0" smtClean="0">
                <a:solidFill>
                  <a:srgbClr val="3333CC"/>
                </a:solidFill>
              </a:rPr>
              <a:t>debian</a:t>
            </a:r>
          </a:p>
          <a:p>
            <a:pPr marL="0" indent="0">
              <a:buNone/>
            </a:pPr>
            <a:r>
              <a:rPr lang="en-US" b="1" u="sng" dirty="0"/>
              <a:t>Downloading Docker Container Images</a:t>
            </a:r>
          </a:p>
          <a:p>
            <a:pPr marL="0" indent="0">
              <a:buNone/>
            </a:pPr>
            <a:r>
              <a:rPr lang="en-US" dirty="0" smtClean="0"/>
              <a:t>we </a:t>
            </a:r>
            <a:r>
              <a:rPr lang="en-US" dirty="0"/>
              <a:t>can download docker container images from its registry server or repository.</a:t>
            </a:r>
          </a:p>
          <a:p>
            <a:pPr marL="0" indent="0">
              <a:buNone/>
            </a:pPr>
            <a:r>
              <a:rPr lang="en-US" dirty="0" smtClean="0"/>
              <a:t>Syntax </a:t>
            </a:r>
            <a:r>
              <a:rPr lang="en-US" dirty="0"/>
              <a:t>: # docker pull &lt;Name-of-Image&gt;</a:t>
            </a:r>
          </a:p>
          <a:p>
            <a:pPr marL="0" indent="0">
              <a:buNone/>
            </a:pPr>
            <a:r>
              <a:rPr lang="en-US" dirty="0" smtClean="0"/>
              <a:t>Docker </a:t>
            </a:r>
            <a:r>
              <a:rPr lang="en-US" dirty="0"/>
              <a:t>pull command always download latest version of image, though we can specify the particular of image. </a:t>
            </a:r>
          </a:p>
          <a:p>
            <a:pPr marL="0" indent="0">
              <a:buNone/>
            </a:pPr>
            <a:r>
              <a:rPr lang="en-US" dirty="0" smtClean="0"/>
              <a:t>[</a:t>
            </a:r>
            <a:r>
              <a:rPr lang="en-US" dirty="0"/>
              <a:t>root@docker ~]# </a:t>
            </a:r>
            <a:r>
              <a:rPr lang="en-US" dirty="0">
                <a:solidFill>
                  <a:srgbClr val="3333CC"/>
                </a:solidFill>
              </a:rPr>
              <a:t>docker pull debian</a:t>
            </a:r>
          </a:p>
          <a:p>
            <a:pPr marL="0" indent="0">
              <a:buNone/>
            </a:pPr>
            <a:endParaRPr lang="en-US" dirty="0"/>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142151455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IN" sz="1600" b="1" u="sng" dirty="0"/>
              <a:t>Downloading Specific OS version Docker Image</a:t>
            </a:r>
          </a:p>
          <a:p>
            <a:pPr marL="0" indent="0">
              <a:buNone/>
            </a:pPr>
            <a:r>
              <a:rPr lang="en-IN" sz="1600" dirty="0" smtClean="0"/>
              <a:t>To download </a:t>
            </a:r>
            <a:r>
              <a:rPr lang="en-IN" sz="1600" dirty="0"/>
              <a:t>Ubuntu:14.04 Docker Image</a:t>
            </a:r>
          </a:p>
          <a:p>
            <a:pPr marL="0" indent="0">
              <a:buNone/>
            </a:pPr>
            <a:r>
              <a:rPr lang="en-IN" sz="1600" dirty="0" smtClean="0"/>
              <a:t>[</a:t>
            </a:r>
            <a:r>
              <a:rPr lang="en-IN" sz="1600" dirty="0"/>
              <a:t>root@docker ~]# </a:t>
            </a:r>
            <a:r>
              <a:rPr lang="en-IN" sz="1600" dirty="0">
                <a:solidFill>
                  <a:srgbClr val="3333CC"/>
                </a:solidFill>
              </a:rPr>
              <a:t>docker pull </a:t>
            </a:r>
            <a:r>
              <a:rPr lang="en-IN" sz="1600" dirty="0" smtClean="0">
                <a:solidFill>
                  <a:srgbClr val="3333CC"/>
                </a:solidFill>
              </a:rPr>
              <a:t>ubuntu:14.04</a:t>
            </a:r>
          </a:p>
          <a:p>
            <a:pPr marL="0" indent="0">
              <a:buNone/>
            </a:pPr>
            <a:r>
              <a:rPr lang="en-US" sz="1600" b="1" u="sng" dirty="0"/>
              <a:t>List all Downloaded Docker Container Images</a:t>
            </a:r>
          </a:p>
          <a:p>
            <a:pPr marL="0" indent="0">
              <a:buNone/>
            </a:pPr>
            <a:r>
              <a:rPr lang="en-US" sz="1600" dirty="0" smtClean="0"/>
              <a:t>Whenever </a:t>
            </a:r>
            <a:r>
              <a:rPr lang="en-US" sz="1600" dirty="0"/>
              <a:t>we download docker images using docker pull command, it save the docker images locally(/var/lib/docker) on your Docker Server. </a:t>
            </a:r>
          </a:p>
          <a:p>
            <a:pPr marL="0" indent="0">
              <a:buNone/>
            </a:pPr>
            <a:r>
              <a:rPr lang="en-US" sz="1600" dirty="0" smtClean="0"/>
              <a:t>[</a:t>
            </a:r>
            <a:r>
              <a:rPr lang="en-US" sz="1600" dirty="0"/>
              <a:t>root@docker ~]# </a:t>
            </a:r>
            <a:r>
              <a:rPr lang="en-US" sz="1600" dirty="0">
                <a:solidFill>
                  <a:srgbClr val="3333CC"/>
                </a:solidFill>
              </a:rPr>
              <a:t>docker </a:t>
            </a:r>
            <a:r>
              <a:rPr lang="en-US" sz="1600" dirty="0" smtClean="0">
                <a:solidFill>
                  <a:srgbClr val="3333CC"/>
                </a:solidFill>
              </a:rPr>
              <a:t>images</a:t>
            </a:r>
          </a:p>
          <a:p>
            <a:pPr marL="0" indent="0">
              <a:buNone/>
            </a:pPr>
            <a:r>
              <a:rPr lang="en-US" sz="1600" b="1" u="sng" dirty="0"/>
              <a:t>Launching a container with ‘docker run’ command</a:t>
            </a:r>
          </a:p>
          <a:p>
            <a:pPr marL="0" indent="0">
              <a:buNone/>
            </a:pPr>
            <a:r>
              <a:rPr lang="en-US" sz="1600" dirty="0" smtClean="0"/>
              <a:t>[</a:t>
            </a:r>
            <a:r>
              <a:rPr lang="en-US" sz="1600" dirty="0"/>
              <a:t>root@docker ~]# </a:t>
            </a:r>
            <a:r>
              <a:rPr lang="en-US" sz="1600" dirty="0">
                <a:solidFill>
                  <a:srgbClr val="3333CC"/>
                </a:solidFill>
              </a:rPr>
              <a:t>docker run -it -p 9000:80 --name=debian_container1 </a:t>
            </a:r>
            <a:r>
              <a:rPr lang="en-US" sz="1600" dirty="0" smtClean="0">
                <a:solidFill>
                  <a:srgbClr val="3333CC"/>
                </a:solidFill>
              </a:rPr>
              <a:t>debian</a:t>
            </a:r>
          </a:p>
          <a:p>
            <a:pPr marL="0" indent="0">
              <a:buNone/>
            </a:pPr>
            <a:r>
              <a:rPr lang="en-US" sz="1400" dirty="0"/>
              <a:t>Above Command launches a container with the name “debian_container1” and we also set a rule in such a way that </a:t>
            </a:r>
            <a:r>
              <a:rPr lang="en-US" sz="1400" dirty="0" smtClean="0"/>
              <a:t>if </a:t>
            </a:r>
            <a:r>
              <a:rPr lang="en-US" sz="1400" dirty="0"/>
              <a:t>any request comes to 9000 port on docker host then that request will be redirected to debian container on 80 port</a:t>
            </a:r>
            <a:r>
              <a:rPr lang="en-US" sz="1400" dirty="0" smtClean="0"/>
              <a:t>. Type </a:t>
            </a:r>
            <a:r>
              <a:rPr lang="en-US" sz="1400" dirty="0"/>
              <a:t>exit to stop / shutdown the container and if want to get out from the container without exiting then type “ctrl+p+q”</a:t>
            </a:r>
          </a:p>
          <a:p>
            <a:pPr marL="0" indent="0">
              <a:buNone/>
            </a:pP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213911124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US" b="1" u="sng" dirty="0"/>
              <a:t>Launching a Container in detach mode</a:t>
            </a:r>
          </a:p>
          <a:p>
            <a:pPr marL="0" indent="0">
              <a:buNone/>
            </a:pPr>
            <a:r>
              <a:rPr lang="en-US" dirty="0" smtClean="0"/>
              <a:t>We </a:t>
            </a:r>
            <a:r>
              <a:rPr lang="en-US" dirty="0"/>
              <a:t>can launch a container in detach mode using –d option in ‘docker run’ command. </a:t>
            </a:r>
            <a:endParaRPr lang="en-US" dirty="0" smtClean="0"/>
          </a:p>
          <a:p>
            <a:pPr marL="0" indent="0">
              <a:buNone/>
            </a:pPr>
            <a:r>
              <a:rPr lang="en-US" dirty="0" smtClean="0"/>
              <a:t>[</a:t>
            </a:r>
            <a:r>
              <a:rPr lang="en-US" dirty="0"/>
              <a:t>root@docker </a:t>
            </a:r>
            <a:r>
              <a:rPr lang="en-US" dirty="0" smtClean="0"/>
              <a:t>~]# </a:t>
            </a:r>
            <a:r>
              <a:rPr lang="en-US" dirty="0">
                <a:solidFill>
                  <a:srgbClr val="3333CC"/>
                </a:solidFill>
              </a:rPr>
              <a:t>docker run -it -d -p 9001:80 --name=</a:t>
            </a:r>
            <a:r>
              <a:rPr lang="en-US" dirty="0" err="1">
                <a:solidFill>
                  <a:srgbClr val="3333CC"/>
                </a:solidFill>
              </a:rPr>
              <a:t>web_container</a:t>
            </a:r>
            <a:r>
              <a:rPr lang="en-US" dirty="0">
                <a:solidFill>
                  <a:srgbClr val="3333CC"/>
                </a:solidFill>
              </a:rPr>
              <a:t> </a:t>
            </a:r>
            <a:r>
              <a:rPr lang="en-US" dirty="0" smtClean="0">
                <a:solidFill>
                  <a:srgbClr val="3333CC"/>
                </a:solidFill>
              </a:rPr>
              <a:t>centos:7</a:t>
            </a:r>
          </a:p>
          <a:p>
            <a:pPr marL="0" indent="0">
              <a:buNone/>
            </a:pPr>
            <a:r>
              <a:rPr lang="en-US" b="1" u="sng" dirty="0"/>
              <a:t>Getting Container Console with ‘docker attach’</a:t>
            </a:r>
          </a:p>
          <a:p>
            <a:pPr marL="0" indent="0">
              <a:buNone/>
            </a:pPr>
            <a:r>
              <a:rPr lang="en-US" dirty="0" smtClean="0"/>
              <a:t>In </a:t>
            </a:r>
            <a:r>
              <a:rPr lang="en-US" dirty="0"/>
              <a:t>the above example we have provision a container in detach mode, we can have its console using ‘docker attach’ command</a:t>
            </a:r>
            <a:r>
              <a:rPr lang="en-US" dirty="0" smtClean="0"/>
              <a:t>. Syntax</a:t>
            </a:r>
            <a:r>
              <a:rPr lang="en-US" dirty="0"/>
              <a:t>: # docker attach {container_name or container_id}</a:t>
            </a:r>
          </a:p>
          <a:p>
            <a:pPr marL="0" indent="0">
              <a:buNone/>
            </a:pPr>
            <a:r>
              <a:rPr lang="en-US" dirty="0" smtClean="0"/>
              <a:t>[</a:t>
            </a:r>
            <a:r>
              <a:rPr lang="en-US" dirty="0"/>
              <a:t>root@docker ~]# </a:t>
            </a:r>
            <a:r>
              <a:rPr lang="en-US" dirty="0">
                <a:solidFill>
                  <a:srgbClr val="3333CC"/>
                </a:solidFill>
              </a:rPr>
              <a:t>docker attach </a:t>
            </a:r>
            <a:r>
              <a:rPr lang="en-US" dirty="0" smtClean="0">
                <a:solidFill>
                  <a:srgbClr val="3333CC"/>
                </a:solidFill>
              </a:rPr>
              <a:t>web_container</a:t>
            </a:r>
          </a:p>
          <a:p>
            <a:pPr marL="0" indent="0">
              <a:buNone/>
            </a:pPr>
            <a:r>
              <a:rPr lang="en-US" b="1" u="sng" dirty="0"/>
              <a:t>List Containers with ‘docker </a:t>
            </a:r>
            <a:r>
              <a:rPr lang="en-US" b="1" u="sng" dirty="0" err="1"/>
              <a:t>ps’</a:t>
            </a:r>
            <a:r>
              <a:rPr lang="en-US" b="1" u="sng" dirty="0"/>
              <a:t> command</a:t>
            </a:r>
          </a:p>
          <a:p>
            <a:pPr marL="0" indent="0">
              <a:buNone/>
            </a:pPr>
            <a:r>
              <a:rPr lang="en-US" dirty="0" smtClean="0"/>
              <a:t>[</a:t>
            </a:r>
            <a:r>
              <a:rPr lang="en-US" dirty="0"/>
              <a:t>root@docker ~]# </a:t>
            </a:r>
            <a:r>
              <a:rPr lang="en-US" dirty="0">
                <a:solidFill>
                  <a:srgbClr val="3333CC"/>
                </a:solidFill>
              </a:rPr>
              <a:t>docker ps</a:t>
            </a:r>
          </a:p>
          <a:p>
            <a:pPr marL="0" indent="0">
              <a:buNone/>
            </a:pPr>
            <a:r>
              <a:rPr lang="en-US" dirty="0" smtClean="0"/>
              <a:t>To </a:t>
            </a:r>
            <a:r>
              <a:rPr lang="en-US" dirty="0"/>
              <a:t>List all the containers including stop /shutdown, use ‘docker ps -a‘</a:t>
            </a:r>
          </a:p>
          <a:p>
            <a:pPr marL="0" indent="0">
              <a:buNone/>
            </a:pPr>
            <a:endParaRPr lang="en-US" dirty="0"/>
          </a:p>
        </p:txBody>
      </p:sp>
      <p:sp>
        <p:nvSpPr>
          <p:cNvPr id="4" name="Rectangle 3"/>
          <p:cNvSpPr/>
          <p:nvPr/>
        </p:nvSpPr>
        <p:spPr bwMode="auto">
          <a:xfrm>
            <a:off x="143691" y="1136468"/>
            <a:ext cx="11442667" cy="5264332"/>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272133580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US" b="1" u="sng" dirty="0"/>
              <a:t>Start, Stop, Restart and Kill Containers</a:t>
            </a:r>
          </a:p>
          <a:p>
            <a:pPr marL="0" indent="0">
              <a:buNone/>
            </a:pPr>
            <a:r>
              <a:rPr lang="en-US" dirty="0" smtClean="0"/>
              <a:t>Just </a:t>
            </a:r>
            <a:r>
              <a:rPr lang="en-US" dirty="0"/>
              <a:t>like virtual machines we can start, stop and restart docker containers.</a:t>
            </a:r>
          </a:p>
          <a:p>
            <a:pPr marL="0" indent="0">
              <a:buNone/>
            </a:pPr>
            <a:r>
              <a:rPr lang="en-US" dirty="0" smtClean="0"/>
              <a:t>[</a:t>
            </a:r>
            <a:r>
              <a:rPr lang="en-US" dirty="0"/>
              <a:t>root@docker ~]# </a:t>
            </a:r>
            <a:r>
              <a:rPr lang="en-US" dirty="0">
                <a:solidFill>
                  <a:srgbClr val="3333CC"/>
                </a:solidFill>
              </a:rPr>
              <a:t>docker stop db_container1</a:t>
            </a:r>
          </a:p>
          <a:p>
            <a:pPr marL="0" indent="0">
              <a:buNone/>
            </a:pPr>
            <a:r>
              <a:rPr lang="en-US" dirty="0" smtClean="0"/>
              <a:t>In </a:t>
            </a:r>
            <a:r>
              <a:rPr lang="en-US" dirty="0"/>
              <a:t>Place of container we can also use Container ID</a:t>
            </a:r>
          </a:p>
          <a:p>
            <a:pPr marL="0" indent="0">
              <a:buNone/>
            </a:pPr>
            <a:r>
              <a:rPr lang="en-US" dirty="0" smtClean="0"/>
              <a:t>[</a:t>
            </a:r>
            <a:r>
              <a:rPr lang="en-US" dirty="0"/>
              <a:t>root@docker ~]# </a:t>
            </a:r>
            <a:r>
              <a:rPr lang="en-US" dirty="0">
                <a:solidFill>
                  <a:srgbClr val="3333CC"/>
                </a:solidFill>
              </a:rPr>
              <a:t>docker start db_container1</a:t>
            </a:r>
          </a:p>
          <a:p>
            <a:pPr marL="0" indent="0">
              <a:buNone/>
            </a:pPr>
            <a:r>
              <a:rPr lang="en-US" dirty="0"/>
              <a:t>To </a:t>
            </a:r>
            <a:r>
              <a:rPr lang="en-US" dirty="0" smtClean="0"/>
              <a:t>restart </a:t>
            </a:r>
            <a:r>
              <a:rPr lang="en-US" dirty="0"/>
              <a:t>a </a:t>
            </a:r>
            <a:r>
              <a:rPr lang="en-US" dirty="0" smtClean="0"/>
              <a:t>container</a:t>
            </a:r>
            <a:endParaRPr lang="en-US" dirty="0"/>
          </a:p>
          <a:p>
            <a:pPr marL="0" indent="0">
              <a:buNone/>
            </a:pPr>
            <a:r>
              <a:rPr lang="en-US" dirty="0" smtClean="0"/>
              <a:t>[</a:t>
            </a:r>
            <a:r>
              <a:rPr lang="en-US" dirty="0"/>
              <a:t>root@docker ~]# </a:t>
            </a:r>
            <a:r>
              <a:rPr lang="en-US" dirty="0">
                <a:solidFill>
                  <a:srgbClr val="3333CC"/>
                </a:solidFill>
              </a:rPr>
              <a:t>docker restart db_container1</a:t>
            </a:r>
          </a:p>
          <a:p>
            <a:pPr marL="0" indent="0">
              <a:buNone/>
            </a:pPr>
            <a:r>
              <a:rPr lang="en-US" dirty="0" smtClean="0"/>
              <a:t>To </a:t>
            </a:r>
            <a:r>
              <a:rPr lang="en-US" dirty="0"/>
              <a:t>kill a </a:t>
            </a:r>
            <a:r>
              <a:rPr lang="en-US" dirty="0" smtClean="0"/>
              <a:t>container</a:t>
            </a:r>
            <a:endParaRPr lang="en-US" dirty="0"/>
          </a:p>
          <a:p>
            <a:pPr marL="0" indent="0">
              <a:buNone/>
            </a:pPr>
            <a:r>
              <a:rPr lang="en-US" dirty="0" smtClean="0"/>
              <a:t>[</a:t>
            </a:r>
            <a:r>
              <a:rPr lang="en-US" dirty="0"/>
              <a:t>root@docker ~]# </a:t>
            </a:r>
            <a:r>
              <a:rPr lang="en-US" dirty="0">
                <a:solidFill>
                  <a:srgbClr val="3333CC"/>
                </a:solidFill>
              </a:rPr>
              <a:t>docker kill </a:t>
            </a:r>
            <a:r>
              <a:rPr lang="en-US" dirty="0" smtClean="0">
                <a:solidFill>
                  <a:srgbClr val="3333CC"/>
                </a:solidFill>
              </a:rPr>
              <a:t>db_container2</a:t>
            </a:r>
            <a:endParaRPr lang="en-US" dirty="0">
              <a:solidFill>
                <a:srgbClr val="3333CC"/>
              </a:solidFill>
            </a:endParaRPr>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215463586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5077096"/>
          </a:xfrm>
        </p:spPr>
        <p:txBody>
          <a:bodyPr/>
          <a:lstStyle/>
          <a:p>
            <a:pPr marL="0" indent="0">
              <a:buNone/>
            </a:pPr>
            <a:r>
              <a:rPr lang="en-IN" b="1" u="sng" dirty="0"/>
              <a:t>Delete / Remove a Container</a:t>
            </a:r>
          </a:p>
          <a:p>
            <a:pPr marL="0" indent="0">
              <a:buNone/>
            </a:pPr>
            <a:r>
              <a:rPr lang="en-IN" dirty="0" smtClean="0"/>
              <a:t>‘</a:t>
            </a:r>
            <a:r>
              <a:rPr lang="en-IN" dirty="0"/>
              <a:t>docker rm‘ command is used to remove or delete a container. ‘docker rm’ will work only when docker is stopped / </a:t>
            </a:r>
            <a:r>
              <a:rPr lang="en-IN" dirty="0" smtClean="0"/>
              <a:t>shutdown. Syntax</a:t>
            </a:r>
            <a:r>
              <a:rPr lang="en-IN" dirty="0"/>
              <a:t>: # docker rm {container_name_OR_container_id}</a:t>
            </a:r>
          </a:p>
          <a:p>
            <a:pPr marL="0" indent="0">
              <a:buNone/>
            </a:pPr>
            <a:r>
              <a:rPr lang="en-IN" dirty="0" smtClean="0"/>
              <a:t>[</a:t>
            </a:r>
            <a:r>
              <a:rPr lang="en-IN" dirty="0"/>
              <a:t>root@docker ~]# </a:t>
            </a:r>
            <a:r>
              <a:rPr lang="en-IN" dirty="0">
                <a:solidFill>
                  <a:srgbClr val="3333CC"/>
                </a:solidFill>
              </a:rPr>
              <a:t>docker rm db_container2</a:t>
            </a:r>
          </a:p>
          <a:p>
            <a:pPr marL="0" indent="0">
              <a:buNone/>
            </a:pPr>
            <a:r>
              <a:rPr lang="en-IN" dirty="0" smtClean="0"/>
              <a:t>To </a:t>
            </a:r>
            <a:r>
              <a:rPr lang="en-IN" dirty="0"/>
              <a:t>remove a running container forcefully, use ‘-f’ option in docker rm command. </a:t>
            </a:r>
          </a:p>
          <a:p>
            <a:pPr marL="0" indent="0">
              <a:buNone/>
            </a:pPr>
            <a:r>
              <a:rPr lang="en-IN" dirty="0"/>
              <a:t>[root@docker ~]# </a:t>
            </a:r>
            <a:r>
              <a:rPr lang="en-IN" dirty="0">
                <a:solidFill>
                  <a:srgbClr val="3333CC"/>
                </a:solidFill>
              </a:rPr>
              <a:t>docker rm -f  </a:t>
            </a:r>
            <a:r>
              <a:rPr lang="en-IN" dirty="0" smtClean="0">
                <a:solidFill>
                  <a:srgbClr val="3333CC"/>
                </a:solidFill>
              </a:rPr>
              <a:t>web_container2</a:t>
            </a:r>
          </a:p>
          <a:p>
            <a:pPr marL="0" indent="0">
              <a:buNone/>
            </a:pPr>
            <a:r>
              <a:rPr lang="en-IN" b="1" u="sng" dirty="0"/>
              <a:t>Delete / Remove Docker Container images</a:t>
            </a:r>
          </a:p>
          <a:p>
            <a:pPr marL="0" indent="0">
              <a:buNone/>
            </a:pPr>
            <a:r>
              <a:rPr lang="en-IN" dirty="0" smtClean="0"/>
              <a:t>‘</a:t>
            </a:r>
            <a:r>
              <a:rPr lang="en-IN" dirty="0"/>
              <a:t>docker rmi‘ command is used to delete docker container images.</a:t>
            </a:r>
          </a:p>
          <a:p>
            <a:pPr marL="0" indent="0">
              <a:buNone/>
            </a:pPr>
            <a:r>
              <a:rPr lang="en-IN" dirty="0" smtClean="0"/>
              <a:t>[</a:t>
            </a:r>
            <a:r>
              <a:rPr lang="en-IN" dirty="0"/>
              <a:t>root@docker ~]# </a:t>
            </a:r>
            <a:r>
              <a:rPr lang="en-IN" dirty="0">
                <a:solidFill>
                  <a:srgbClr val="3333CC"/>
                </a:solidFill>
              </a:rPr>
              <a:t>docker rmi </a:t>
            </a:r>
            <a:r>
              <a:rPr lang="en-IN" dirty="0" smtClean="0">
                <a:solidFill>
                  <a:srgbClr val="3333CC"/>
                </a:solidFill>
              </a:rPr>
              <a:t>ubuntu:14.04</a:t>
            </a:r>
          </a:p>
          <a:p>
            <a:pPr marL="0" indent="0">
              <a:buNone/>
            </a:pPr>
            <a:r>
              <a:rPr lang="en-IN" dirty="0"/>
              <a:t>[root@docker ~]# </a:t>
            </a:r>
            <a:r>
              <a:rPr lang="en-IN" dirty="0">
                <a:solidFill>
                  <a:srgbClr val="3333CC"/>
                </a:solidFill>
              </a:rPr>
              <a:t>docker rmi 2ff3b426bbaa</a:t>
            </a:r>
          </a:p>
          <a:p>
            <a:pPr marL="0" indent="0">
              <a:buNone/>
            </a:pPr>
            <a:endParaRPr lang="en-IN" dirty="0"/>
          </a:p>
        </p:txBody>
      </p:sp>
      <p:sp>
        <p:nvSpPr>
          <p:cNvPr id="4" name="Rectangle 3"/>
          <p:cNvSpPr/>
          <p:nvPr/>
        </p:nvSpPr>
        <p:spPr bwMode="auto">
          <a:xfrm>
            <a:off x="143691" y="1136468"/>
            <a:ext cx="11442667" cy="5251269"/>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19992550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IN" b="1" u="sng" dirty="0" smtClean="0"/>
              <a:t>Display </a:t>
            </a:r>
            <a:r>
              <a:rPr lang="en-IN" b="1" u="sng" dirty="0"/>
              <a:t>History of Docker Image</a:t>
            </a:r>
          </a:p>
          <a:p>
            <a:pPr marL="0" indent="0">
              <a:buNone/>
            </a:pPr>
            <a:r>
              <a:rPr lang="en-IN" dirty="0" smtClean="0"/>
              <a:t>History </a:t>
            </a:r>
            <a:r>
              <a:rPr lang="en-IN" dirty="0"/>
              <a:t>of Docker image here means what commands are being executed while building docker images, we can list these commands using ‘docker history‘</a:t>
            </a:r>
          </a:p>
          <a:p>
            <a:pPr marL="0" indent="0">
              <a:buNone/>
            </a:pPr>
            <a:r>
              <a:rPr lang="en-IN" dirty="0"/>
              <a:t>Syntax : # docker history {Image_Name_OR_Image_id}</a:t>
            </a:r>
          </a:p>
          <a:p>
            <a:pPr marL="0" indent="0">
              <a:buNone/>
            </a:pPr>
            <a:r>
              <a:rPr lang="en-IN" dirty="0"/>
              <a:t>[root@docker ~]# </a:t>
            </a:r>
            <a:r>
              <a:rPr lang="en-IN" dirty="0">
                <a:solidFill>
                  <a:srgbClr val="3333CC"/>
                </a:solidFill>
              </a:rPr>
              <a:t>docker history ubuntu:16.04</a:t>
            </a:r>
          </a:p>
          <a:p>
            <a:pPr marL="0" indent="0">
              <a:buNone/>
            </a:pPr>
            <a:r>
              <a:rPr lang="en-IN" sz="1200" dirty="0"/>
              <a:t>IMAGE               CREATED             CREATED BY                                      SIZE                COMMENT</a:t>
            </a:r>
          </a:p>
          <a:p>
            <a:pPr marL="0" indent="0">
              <a:buNone/>
            </a:pPr>
            <a:r>
              <a:rPr lang="en-IN" sz="1200" dirty="0"/>
              <a:t>ebcd9d4fca80        2 weeks ago         /bin/</a:t>
            </a:r>
            <a:r>
              <a:rPr lang="en-IN" sz="1200" dirty="0" err="1"/>
              <a:t>sh</a:t>
            </a:r>
            <a:r>
              <a:rPr lang="en-IN" sz="1200" dirty="0"/>
              <a:t> -c #(</a:t>
            </a:r>
            <a:r>
              <a:rPr lang="en-IN" sz="1200" dirty="0" err="1"/>
              <a:t>nop</a:t>
            </a:r>
            <a:r>
              <a:rPr lang="en-IN" sz="1200" dirty="0"/>
              <a:t>)  CMD ["/bin/bash"]            0 B</a:t>
            </a:r>
          </a:p>
          <a:p>
            <a:pPr marL="0" indent="0">
              <a:buNone/>
            </a:pPr>
            <a:r>
              <a:rPr lang="en-IN" sz="1200" dirty="0"/>
              <a:t>&lt;missing&gt;           2 weeks ago         /bin/</a:t>
            </a:r>
            <a:r>
              <a:rPr lang="en-IN" sz="1200" dirty="0" err="1"/>
              <a:t>sh</a:t>
            </a:r>
            <a:r>
              <a:rPr lang="en-IN" sz="1200" dirty="0"/>
              <a:t> -c </a:t>
            </a:r>
            <a:r>
              <a:rPr lang="en-IN" sz="1200" dirty="0" err="1"/>
              <a:t>mkdir</a:t>
            </a:r>
            <a:r>
              <a:rPr lang="en-IN" sz="1200" dirty="0"/>
              <a:t> -p /run/</a:t>
            </a:r>
            <a:r>
              <a:rPr lang="en-IN" sz="1200" dirty="0" err="1"/>
              <a:t>systemd</a:t>
            </a:r>
            <a:r>
              <a:rPr lang="en-IN" sz="1200" dirty="0"/>
              <a:t> &amp;&amp; echo '...   7 B</a:t>
            </a:r>
          </a:p>
          <a:p>
            <a:pPr marL="0" indent="0">
              <a:buNone/>
            </a:pPr>
            <a:r>
              <a:rPr lang="en-IN" sz="1200" dirty="0"/>
              <a:t>&lt;missing&gt;           2 weeks ago         /bin/</a:t>
            </a:r>
            <a:r>
              <a:rPr lang="en-IN" sz="1200" dirty="0" err="1"/>
              <a:t>sh</a:t>
            </a:r>
            <a:r>
              <a:rPr lang="en-IN" sz="1200" dirty="0"/>
              <a:t> -c </a:t>
            </a:r>
            <a:r>
              <a:rPr lang="en-IN" sz="1200" dirty="0" err="1"/>
              <a:t>sed</a:t>
            </a:r>
            <a:r>
              <a:rPr lang="en-IN" sz="1200" dirty="0"/>
              <a:t> -i 's/^#\s*\(deb.*universe\...   2.76 kB</a:t>
            </a:r>
          </a:p>
          <a:p>
            <a:pPr marL="0" indent="0">
              <a:buNone/>
            </a:pPr>
            <a:r>
              <a:rPr lang="en-IN" sz="1200" dirty="0"/>
              <a:t>&lt;missing&gt;           2 weeks ago         /bin/</a:t>
            </a:r>
            <a:r>
              <a:rPr lang="en-IN" sz="1200" dirty="0" err="1"/>
              <a:t>sh</a:t>
            </a:r>
            <a:r>
              <a:rPr lang="en-IN" sz="1200" dirty="0"/>
              <a:t> -c rm -</a:t>
            </a:r>
            <a:r>
              <a:rPr lang="en-IN" sz="1200" dirty="0" err="1"/>
              <a:t>rf</a:t>
            </a:r>
            <a:r>
              <a:rPr lang="en-IN" sz="1200" dirty="0"/>
              <a:t> /var/lib/apt/lists/*          0 B</a:t>
            </a:r>
          </a:p>
          <a:p>
            <a:pPr marL="0" indent="0">
              <a:buNone/>
            </a:pPr>
            <a:r>
              <a:rPr lang="en-IN" sz="1200" dirty="0"/>
              <a:t>&lt;missing&gt;           2 weeks ago         /bin/</a:t>
            </a:r>
            <a:r>
              <a:rPr lang="en-IN" sz="1200" dirty="0" err="1"/>
              <a:t>sh</a:t>
            </a:r>
            <a:r>
              <a:rPr lang="en-IN" sz="1200" dirty="0"/>
              <a:t> -c set -</a:t>
            </a:r>
            <a:r>
              <a:rPr lang="en-IN" sz="1200" dirty="0" err="1"/>
              <a:t>xe</a:t>
            </a:r>
            <a:r>
              <a:rPr lang="en-IN" sz="1200" dirty="0"/>
              <a:t>   &amp;&amp; echo '#!/bin/</a:t>
            </a:r>
            <a:r>
              <a:rPr lang="en-IN" sz="1200" dirty="0" err="1"/>
              <a:t>sh</a:t>
            </a:r>
            <a:r>
              <a:rPr lang="en-IN" sz="1200" dirty="0"/>
              <a:t>' &gt;...   745 B</a:t>
            </a:r>
          </a:p>
          <a:p>
            <a:pPr marL="0" indent="0">
              <a:buNone/>
            </a:pPr>
            <a:r>
              <a:rPr lang="en-IN" sz="1200" dirty="0"/>
              <a:t>&lt;missing&gt;           2 weeks ago         /bin/</a:t>
            </a:r>
            <a:r>
              <a:rPr lang="en-IN" sz="1200" dirty="0" err="1"/>
              <a:t>sh</a:t>
            </a:r>
            <a:r>
              <a:rPr lang="en-IN" sz="1200" dirty="0"/>
              <a:t> -c #(</a:t>
            </a:r>
            <a:r>
              <a:rPr lang="en-IN" sz="1200" dirty="0" err="1"/>
              <a:t>nop</a:t>
            </a:r>
            <a:r>
              <a:rPr lang="en-IN" sz="1200" dirty="0"/>
              <a:t>) ADD file:d14b493577228a4...   118 </a:t>
            </a:r>
            <a:r>
              <a:rPr lang="en-IN" sz="1200" dirty="0" smtClean="0"/>
              <a:t>MB</a:t>
            </a:r>
            <a:endParaRPr lang="en-IN" sz="1200"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192307064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US" b="1" u="sng" dirty="0" smtClean="0"/>
              <a:t>Fetching </a:t>
            </a:r>
            <a:r>
              <a:rPr lang="en-US" b="1" u="sng" dirty="0"/>
              <a:t>Logs from the Container</a:t>
            </a:r>
          </a:p>
          <a:p>
            <a:pPr marL="0" indent="0">
              <a:buNone/>
            </a:pPr>
            <a:r>
              <a:rPr lang="en-US" dirty="0" smtClean="0"/>
              <a:t>We </a:t>
            </a:r>
            <a:r>
              <a:rPr lang="en-US" dirty="0"/>
              <a:t>can fetch the logs from the containers without login into it, Use ‘docker logs’ command</a:t>
            </a:r>
          </a:p>
          <a:p>
            <a:pPr marL="0" indent="0">
              <a:buNone/>
            </a:pPr>
            <a:r>
              <a:rPr lang="en-US" dirty="0" smtClean="0"/>
              <a:t>[</a:t>
            </a:r>
            <a:r>
              <a:rPr lang="en-US" dirty="0"/>
              <a:t>root@docker ~]# </a:t>
            </a:r>
            <a:r>
              <a:rPr lang="en-US" dirty="0">
                <a:solidFill>
                  <a:srgbClr val="3333CC"/>
                </a:solidFill>
              </a:rPr>
              <a:t>docker logs xibodocker_cms-web_1</a:t>
            </a:r>
          </a:p>
          <a:p>
            <a:pPr marL="0" indent="0">
              <a:buNone/>
            </a:pPr>
            <a:r>
              <a:rPr lang="en-US" dirty="0" smtClean="0"/>
              <a:t>To </a:t>
            </a:r>
            <a:r>
              <a:rPr lang="en-US" dirty="0"/>
              <a:t>fetch the live logs use ‘-f’ option in docker logs command</a:t>
            </a:r>
          </a:p>
          <a:p>
            <a:pPr marL="0" indent="0">
              <a:buNone/>
            </a:pPr>
            <a:r>
              <a:rPr lang="en-US" dirty="0"/>
              <a:t>[root@docker ~]# </a:t>
            </a:r>
            <a:r>
              <a:rPr lang="en-US" dirty="0">
                <a:solidFill>
                  <a:srgbClr val="3333CC"/>
                </a:solidFill>
              </a:rPr>
              <a:t>docker logs -f  xibodocker_cms-web_1</a:t>
            </a:r>
          </a:p>
          <a:p>
            <a:pPr marL="0" indent="0">
              <a:buNone/>
            </a:pPr>
            <a:r>
              <a:rPr lang="en-US" b="1" u="sng" dirty="0" smtClean="0"/>
              <a:t>Containers</a:t>
            </a:r>
            <a:r>
              <a:rPr lang="en-US" b="1" u="sng" dirty="0"/>
              <a:t>’ resource usage statistics</a:t>
            </a:r>
          </a:p>
          <a:p>
            <a:pPr marL="0" indent="0">
              <a:buNone/>
            </a:pPr>
            <a:r>
              <a:rPr lang="en-US" dirty="0" smtClean="0"/>
              <a:t>To </a:t>
            </a:r>
            <a:r>
              <a:rPr lang="en-US" dirty="0"/>
              <a:t>Display CPU, memory, and network I/O usage of all the containers use ‘docker stats‘</a:t>
            </a:r>
          </a:p>
          <a:p>
            <a:pPr marL="0" indent="0">
              <a:buNone/>
            </a:pPr>
            <a:r>
              <a:rPr lang="en-US" dirty="0"/>
              <a:t>[root@docker ~]# </a:t>
            </a:r>
            <a:r>
              <a:rPr lang="en-US" dirty="0">
                <a:solidFill>
                  <a:srgbClr val="3333CC"/>
                </a:solidFill>
              </a:rPr>
              <a:t>docker stats</a:t>
            </a:r>
          </a:p>
          <a:p>
            <a:pPr marL="0" indent="0">
              <a:buNone/>
            </a:pPr>
            <a:r>
              <a:rPr lang="en-US" dirty="0" smtClean="0"/>
              <a:t>Above </a:t>
            </a:r>
            <a:r>
              <a:rPr lang="en-US" dirty="0"/>
              <a:t>command will show live streaming of resource usage statistics of all the </a:t>
            </a:r>
            <a:r>
              <a:rPr lang="en-US" dirty="0" smtClean="0"/>
              <a:t>Containers.</a:t>
            </a:r>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355843640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pPr marL="0" indent="0">
              <a:buNone/>
            </a:pPr>
            <a:r>
              <a:rPr lang="en-US" b="1" u="sng" dirty="0"/>
              <a:t>Resource usage statistics without live streaming</a:t>
            </a:r>
          </a:p>
          <a:p>
            <a:pPr marL="0" indent="0">
              <a:buNone/>
            </a:pPr>
            <a:r>
              <a:rPr lang="en-US" dirty="0"/>
              <a:t>[root@docker ~]# </a:t>
            </a:r>
            <a:r>
              <a:rPr lang="en-US" dirty="0">
                <a:solidFill>
                  <a:srgbClr val="3333CC"/>
                </a:solidFill>
              </a:rPr>
              <a:t>docker stats --no-stream</a:t>
            </a:r>
            <a:endParaRPr lang="en-IN" dirty="0">
              <a:solidFill>
                <a:srgbClr val="3333CC"/>
              </a:solidFill>
            </a:endParaRPr>
          </a:p>
          <a:p>
            <a:pPr marL="0" indent="0">
              <a:buNone/>
            </a:pPr>
            <a:r>
              <a:rPr lang="en-IN" b="1" u="sng" dirty="0" smtClean="0"/>
              <a:t>Display </a:t>
            </a:r>
            <a:r>
              <a:rPr lang="en-IN" b="1" u="sng" dirty="0"/>
              <a:t>the running processes of a </a:t>
            </a:r>
            <a:r>
              <a:rPr lang="en-IN" b="1" u="sng" dirty="0" smtClean="0"/>
              <a:t>container</a:t>
            </a:r>
            <a:endParaRPr lang="en-IN" dirty="0"/>
          </a:p>
          <a:p>
            <a:pPr marL="0" indent="0">
              <a:buNone/>
            </a:pPr>
            <a:r>
              <a:rPr lang="en-IN" dirty="0" smtClean="0"/>
              <a:t>Syntax</a:t>
            </a:r>
            <a:r>
              <a:rPr lang="en-IN" dirty="0"/>
              <a:t>: # docker top {Container_Name_OR_ID}</a:t>
            </a:r>
          </a:p>
          <a:p>
            <a:pPr marL="0" indent="0">
              <a:buNone/>
            </a:pPr>
            <a:r>
              <a:rPr lang="en-IN" dirty="0"/>
              <a:t>[root@docker ~]# </a:t>
            </a:r>
            <a:r>
              <a:rPr lang="en-IN" dirty="0">
                <a:solidFill>
                  <a:srgbClr val="3333CC"/>
                </a:solidFill>
              </a:rPr>
              <a:t>docker top xibodocker_cms-web_1</a:t>
            </a:r>
          </a:p>
          <a:p>
            <a:pPr marL="0" indent="0">
              <a:buNone/>
            </a:pPr>
            <a:r>
              <a:rPr lang="en-IN" b="1" u="sng" dirty="0" smtClean="0"/>
              <a:t>Display </a:t>
            </a:r>
            <a:r>
              <a:rPr lang="en-IN" b="1" u="sng" dirty="0"/>
              <a:t>Container IP address</a:t>
            </a:r>
          </a:p>
          <a:p>
            <a:pPr marL="0" indent="0">
              <a:buNone/>
            </a:pPr>
            <a:r>
              <a:rPr lang="en-IN" dirty="0" smtClean="0"/>
              <a:t>Container </a:t>
            </a:r>
            <a:r>
              <a:rPr lang="en-IN" dirty="0"/>
              <a:t>low-level information is displayed with ‘docker inspect‘ command. We can fetch the </a:t>
            </a:r>
            <a:r>
              <a:rPr lang="en-IN" dirty="0" err="1"/>
              <a:t>ip</a:t>
            </a:r>
            <a:r>
              <a:rPr lang="en-IN" dirty="0"/>
              <a:t> address of a container from command output. </a:t>
            </a:r>
          </a:p>
          <a:p>
            <a:pPr marL="0" indent="0">
              <a:buNone/>
            </a:pPr>
            <a:r>
              <a:rPr lang="en-IN" dirty="0" smtClean="0"/>
              <a:t>[</a:t>
            </a:r>
            <a:r>
              <a:rPr lang="en-IN" dirty="0"/>
              <a:t>root@docker ~]# </a:t>
            </a:r>
            <a:r>
              <a:rPr lang="en-IN" dirty="0">
                <a:solidFill>
                  <a:srgbClr val="3333CC"/>
                </a:solidFill>
              </a:rPr>
              <a:t>docker inspect web_container | grep IPAddress | cut -d '"' -f 4</a:t>
            </a:r>
          </a:p>
          <a:p>
            <a:pPr marL="0" indent="0">
              <a:buNone/>
            </a:pPr>
            <a:r>
              <a:rPr lang="en-IN" dirty="0" smtClean="0"/>
              <a:t>[</a:t>
            </a:r>
            <a:r>
              <a:rPr lang="en-IN" dirty="0"/>
              <a:t>root@docker ~]# </a:t>
            </a:r>
            <a:r>
              <a:rPr lang="en-IN" dirty="0">
                <a:solidFill>
                  <a:srgbClr val="3333CC"/>
                </a:solidFill>
              </a:rPr>
              <a:t>docker inspect -f "{{.NetworkSettings.IPAddress}}" web_container</a:t>
            </a:r>
          </a:p>
        </p:txBody>
      </p:sp>
      <p:sp>
        <p:nvSpPr>
          <p:cNvPr id="4" name="Rectangle 3"/>
          <p:cNvSpPr/>
          <p:nvPr/>
        </p:nvSpPr>
        <p:spPr bwMode="auto">
          <a:xfrm>
            <a:off x="274320" y="1136468"/>
            <a:ext cx="11312038" cy="5264332"/>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Title 1"/>
          <p:cNvSpPr>
            <a:spLocks noGrp="1"/>
          </p:cNvSpPr>
          <p:nvPr>
            <p:ph type="title"/>
          </p:nvPr>
        </p:nvSpPr>
        <p:spPr/>
        <p:txBody>
          <a:bodyPr/>
          <a:lstStyle/>
          <a:p>
            <a:pPr algn="ctr"/>
            <a:r>
              <a:rPr lang="en-IN" dirty="0" smtClean="0"/>
              <a:t>Docker Commands</a:t>
            </a:r>
            <a:endParaRPr lang="en-IN" dirty="0"/>
          </a:p>
        </p:txBody>
      </p:sp>
    </p:spTree>
    <p:extLst>
      <p:ext uri="{BB962C8B-B14F-4D97-AF65-F5344CB8AC3E}">
        <p14:creationId xmlns:p14="http://schemas.microsoft.com/office/powerpoint/2010/main" val="164456622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849031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What is Virtualization</a:t>
            </a:r>
            <a:endParaRPr lang="en-IN" dirty="0"/>
          </a:p>
        </p:txBody>
      </p:sp>
      <p:sp>
        <p:nvSpPr>
          <p:cNvPr id="3" name="Content Placeholder 2"/>
          <p:cNvSpPr>
            <a:spLocks noGrp="1"/>
          </p:cNvSpPr>
          <p:nvPr>
            <p:ph idx="1"/>
          </p:nvPr>
        </p:nvSpPr>
        <p:spPr>
          <a:xfrm>
            <a:off x="406400" y="1219201"/>
            <a:ext cx="10945223" cy="5011782"/>
          </a:xfrm>
        </p:spPr>
        <p:txBody>
          <a:bodyPr/>
          <a:lstStyle/>
          <a:p>
            <a:r>
              <a:rPr lang="en-US" dirty="0"/>
              <a:t>Virtualization is the technique of </a:t>
            </a:r>
            <a:r>
              <a:rPr lang="en-US" dirty="0" smtClean="0"/>
              <a:t>importing/hosting </a:t>
            </a:r>
            <a:r>
              <a:rPr lang="en-US" dirty="0"/>
              <a:t>a Guest operating system on top of a Host operating </a:t>
            </a:r>
            <a:r>
              <a:rPr lang="en-US" dirty="0" smtClean="0"/>
              <a:t>system. </a:t>
            </a:r>
            <a:endParaRPr lang="en-US" dirty="0"/>
          </a:p>
          <a:p>
            <a:pPr marL="0" indent="0">
              <a:buNone/>
            </a:pPr>
            <a:r>
              <a:rPr lang="en-US" b="1" dirty="0"/>
              <a:t> </a:t>
            </a:r>
            <a:r>
              <a:rPr lang="en-US" b="1" dirty="0" smtClean="0"/>
              <a:t>   Advantages</a:t>
            </a:r>
          </a:p>
          <a:p>
            <a:pPr lvl="1"/>
            <a:r>
              <a:rPr lang="en-US" sz="1867" dirty="0">
                <a:ea typeface="+mn-ea"/>
                <a:cs typeface="+mn-cs"/>
              </a:rPr>
              <a:t>Multiple operating systems can run on the same machine</a:t>
            </a:r>
          </a:p>
          <a:p>
            <a:pPr lvl="1"/>
            <a:r>
              <a:rPr lang="en-US" sz="1867" dirty="0">
                <a:ea typeface="+mn-ea"/>
                <a:cs typeface="+mn-cs"/>
              </a:rPr>
              <a:t>Maintenance and Recovery were easy in case of failure conditions</a:t>
            </a:r>
          </a:p>
          <a:p>
            <a:pPr lvl="1"/>
            <a:r>
              <a:rPr lang="en-US" sz="1867" dirty="0">
                <a:ea typeface="+mn-ea"/>
                <a:cs typeface="+mn-cs"/>
              </a:rPr>
              <a:t>Total cost of ownership was also less due to the reduced </a:t>
            </a:r>
          </a:p>
          <a:p>
            <a:pPr marL="319608" lvl="1" indent="0">
              <a:buNone/>
            </a:pPr>
            <a:r>
              <a:rPr lang="en-US" sz="1867" dirty="0" smtClean="0">
                <a:ea typeface="+mn-ea"/>
                <a:cs typeface="+mn-cs"/>
              </a:rPr>
              <a:t>     need </a:t>
            </a:r>
            <a:r>
              <a:rPr lang="en-US" sz="1867" dirty="0">
                <a:ea typeface="+mn-ea"/>
                <a:cs typeface="+mn-cs"/>
              </a:rPr>
              <a:t>for infrastructure</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8112035" y="1573032"/>
            <a:ext cx="3356956" cy="4543425"/>
          </a:xfrm>
          <a:prstGeom prst="rect">
            <a:avLst/>
          </a:prstGeom>
        </p:spPr>
      </p:pic>
    </p:spTree>
    <p:extLst>
      <p:ext uri="{BB962C8B-B14F-4D97-AF65-F5344CB8AC3E}">
        <p14:creationId xmlns:p14="http://schemas.microsoft.com/office/powerpoint/2010/main" val="89981272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10406498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111559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978728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7048016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sp>
        <p:nvSpPr>
          <p:cNvPr id="3" name="Content Placeholder 2"/>
          <p:cNvSpPr>
            <a:spLocks noGrp="1"/>
          </p:cNvSpPr>
          <p:nvPr>
            <p:ph idx="1"/>
          </p:nvPr>
        </p:nvSpPr>
        <p:spPr>
          <a:xfrm>
            <a:off x="406400" y="1219201"/>
            <a:ext cx="10945223" cy="4525963"/>
          </a:xfrm>
        </p:spPr>
        <p:txBody>
          <a:bodyPr/>
          <a:lstStyle/>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3732891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4026748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endParaRPr lang="en-US" sz="6600" b="1" dirty="0">
              <a:solidFill>
                <a:schemeClr val="tx1">
                  <a:lumMod val="85000"/>
                  <a:lumOff val="15000"/>
                </a:schemeClr>
              </a:solidFill>
            </a:endParaRPr>
          </a:p>
        </p:txBody>
      </p:sp>
      <p:sp>
        <p:nvSpPr>
          <p:cNvPr id="11" name="Content Placeholder 10">
            <a:extLst>
              <a:ext uri="{FF2B5EF4-FFF2-40B4-BE49-F238E27FC236}">
                <a16:creationId xmlns:a16="http://schemas.microsoft.com/office/drawing/2014/main" id="{9E9B0937-1500-4100-B453-251ECDDEDA21}"/>
              </a:ext>
            </a:extLst>
          </p:cNvPr>
          <p:cNvSpPr>
            <a:spLocks noGrp="1"/>
          </p:cNvSpPr>
          <p:nvPr>
            <p:ph idx="1"/>
          </p:nvPr>
        </p:nvSpPr>
        <p:spPr/>
        <p:txBody>
          <a:bodyPr/>
          <a:lstStyle/>
          <a:p>
            <a:endParaRPr lang="en-US" dirty="0"/>
          </a:p>
        </p:txBody>
      </p:sp>
      <p:pic>
        <p:nvPicPr>
          <p:cNvPr id="9" name="Picture 8" descr="A picture containing keyboard, electronics&#10;&#10;Description generated with very high confidence">
            <a:extLst>
              <a:ext uri="{FF2B5EF4-FFF2-40B4-BE49-F238E27FC236}">
                <a16:creationId xmlns:a16="http://schemas.microsoft.com/office/drawing/2014/main" id="{6D001D4C-133B-41DD-B4D2-0B0D53E50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74" y="177281"/>
            <a:ext cx="11448671" cy="5784980"/>
          </a:xfrm>
          <a:prstGeom prst="rect">
            <a:avLst/>
          </a:prstGeom>
        </p:spPr>
      </p:pic>
    </p:spTree>
    <p:extLst>
      <p:ext uri="{BB962C8B-B14F-4D97-AF65-F5344CB8AC3E}">
        <p14:creationId xmlns:p14="http://schemas.microsoft.com/office/powerpoint/2010/main" val="382776975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0" y="-72571"/>
            <a:ext cx="12192000" cy="6930571"/>
            <a:chOff x="0" y="-72571"/>
            <a:chExt cx="12192000" cy="6930571"/>
          </a:xfrm>
        </p:grpSpPr>
        <p:sp>
          <p:nvSpPr>
            <p:cNvPr id="4" name="Rectangle 6"/>
            <p:cNvSpPr>
              <a:spLocks noChangeArrowheads="1"/>
            </p:cNvSpPr>
            <p:nvPr/>
          </p:nvSpPr>
          <p:spPr bwMode="auto">
            <a:xfrm>
              <a:off x="0" y="-72571"/>
              <a:ext cx="12192000" cy="6930571"/>
            </a:xfrm>
            <a:prstGeom prst="rect">
              <a:avLst/>
            </a:prstGeom>
            <a:solidFill>
              <a:srgbClr val="238FBE"/>
            </a:solidFill>
            <a:ln>
              <a:noFill/>
            </a:ln>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 name="Freeform 7"/>
            <p:cNvSpPr>
              <a:spLocks/>
            </p:cNvSpPr>
            <p:nvPr/>
          </p:nvSpPr>
          <p:spPr bwMode="auto">
            <a:xfrm>
              <a:off x="4872489" y="943681"/>
              <a:ext cx="917575" cy="356306"/>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reeform 8"/>
            <p:cNvSpPr>
              <a:spLocks/>
            </p:cNvSpPr>
            <p:nvPr/>
          </p:nvSpPr>
          <p:spPr bwMode="auto">
            <a:xfrm>
              <a:off x="5745614" y="915460"/>
              <a:ext cx="866775" cy="405694"/>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9"/>
            <p:cNvSpPr>
              <a:spLocks/>
            </p:cNvSpPr>
            <p:nvPr/>
          </p:nvSpPr>
          <p:spPr bwMode="auto">
            <a:xfrm>
              <a:off x="6593339" y="943681"/>
              <a:ext cx="669925" cy="356306"/>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6" name="Group 35"/>
            <p:cNvGrpSpPr/>
            <p:nvPr/>
          </p:nvGrpSpPr>
          <p:grpSpPr>
            <a:xfrm>
              <a:off x="3337916" y="3116056"/>
              <a:ext cx="5602530" cy="1952809"/>
              <a:chOff x="3670064" y="3116056"/>
              <a:chExt cx="4952999" cy="1952809"/>
            </a:xfrm>
          </p:grpSpPr>
          <p:sp>
            <p:nvSpPr>
              <p:cNvPr id="9" name="Line 49"/>
              <p:cNvSpPr>
                <a:spLocks noChangeShapeType="1"/>
              </p:cNvSpPr>
              <p:nvPr/>
            </p:nvSpPr>
            <p:spPr bwMode="auto">
              <a:xfrm>
                <a:off x="3736738" y="4641820"/>
                <a:ext cx="4864100"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0"/>
              <p:cNvSpPr>
                <a:spLocks noEditPoints="1"/>
              </p:cNvSpPr>
              <p:nvPr/>
            </p:nvSpPr>
            <p:spPr bwMode="auto">
              <a:xfrm>
                <a:off x="4622564" y="4010348"/>
                <a:ext cx="111125" cy="165806"/>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51"/>
              <p:cNvSpPr>
                <a:spLocks/>
              </p:cNvSpPr>
              <p:nvPr/>
            </p:nvSpPr>
            <p:spPr bwMode="auto">
              <a:xfrm>
                <a:off x="47686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52"/>
              <p:cNvSpPr>
                <a:spLocks/>
              </p:cNvSpPr>
              <p:nvPr/>
            </p:nvSpPr>
            <p:spPr bwMode="auto">
              <a:xfrm>
                <a:off x="4898789" y="4010348"/>
                <a:ext cx="136525" cy="165806"/>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53"/>
              <p:cNvSpPr>
                <a:spLocks noEditPoints="1"/>
              </p:cNvSpPr>
              <p:nvPr/>
            </p:nvSpPr>
            <p:spPr bwMode="auto">
              <a:xfrm>
                <a:off x="5041663" y="4006821"/>
                <a:ext cx="152400" cy="172861"/>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54"/>
              <p:cNvSpPr>
                <a:spLocks/>
              </p:cNvSpPr>
              <p:nvPr/>
            </p:nvSpPr>
            <p:spPr bwMode="auto">
              <a:xfrm>
                <a:off x="5228989" y="4010348"/>
                <a:ext cx="123825" cy="165806"/>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55"/>
              <p:cNvSpPr>
                <a:spLocks noEditPoints="1"/>
              </p:cNvSpPr>
              <p:nvPr/>
            </p:nvSpPr>
            <p:spPr bwMode="auto">
              <a:xfrm>
                <a:off x="5400438" y="4010348"/>
                <a:ext cx="139700" cy="165806"/>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56"/>
              <p:cNvSpPr>
                <a:spLocks/>
              </p:cNvSpPr>
              <p:nvPr/>
            </p:nvSpPr>
            <p:spPr bwMode="auto">
              <a:xfrm>
                <a:off x="5622689" y="4010348"/>
                <a:ext cx="117475" cy="165806"/>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57"/>
              <p:cNvSpPr>
                <a:spLocks/>
              </p:cNvSpPr>
              <p:nvPr/>
            </p:nvSpPr>
            <p:spPr bwMode="auto">
              <a:xfrm>
                <a:off x="5771913"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58"/>
              <p:cNvSpPr>
                <a:spLocks/>
              </p:cNvSpPr>
              <p:nvPr/>
            </p:nvSpPr>
            <p:spPr bwMode="auto">
              <a:xfrm>
                <a:off x="59370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59"/>
              <p:cNvSpPr>
                <a:spLocks/>
              </p:cNvSpPr>
              <p:nvPr/>
            </p:nvSpPr>
            <p:spPr bwMode="auto">
              <a:xfrm>
                <a:off x="61338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60"/>
              <p:cNvSpPr>
                <a:spLocks noEditPoints="1"/>
              </p:cNvSpPr>
              <p:nvPr/>
            </p:nvSpPr>
            <p:spPr bwMode="auto">
              <a:xfrm>
                <a:off x="6302139" y="4006821"/>
                <a:ext cx="155575" cy="172861"/>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Freeform 61"/>
              <p:cNvSpPr>
                <a:spLocks/>
              </p:cNvSpPr>
              <p:nvPr/>
            </p:nvSpPr>
            <p:spPr bwMode="auto">
              <a:xfrm>
                <a:off x="6489463" y="4010348"/>
                <a:ext cx="127000" cy="165806"/>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62"/>
              <p:cNvSpPr>
                <a:spLocks/>
              </p:cNvSpPr>
              <p:nvPr/>
            </p:nvSpPr>
            <p:spPr bwMode="auto">
              <a:xfrm>
                <a:off x="664503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63"/>
              <p:cNvSpPr>
                <a:spLocks noEditPoints="1"/>
              </p:cNvSpPr>
              <p:nvPr/>
            </p:nvSpPr>
            <p:spPr bwMode="auto">
              <a:xfrm>
                <a:off x="6797439" y="4010348"/>
                <a:ext cx="111125" cy="165806"/>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64"/>
              <p:cNvSpPr>
                <a:spLocks noEditPoints="1"/>
              </p:cNvSpPr>
              <p:nvPr/>
            </p:nvSpPr>
            <p:spPr bwMode="auto">
              <a:xfrm>
                <a:off x="6927613" y="4010348"/>
                <a:ext cx="146050" cy="165806"/>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Freeform 65"/>
              <p:cNvSpPr>
                <a:spLocks/>
              </p:cNvSpPr>
              <p:nvPr/>
            </p:nvSpPr>
            <p:spPr bwMode="auto">
              <a:xfrm>
                <a:off x="70863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66"/>
              <p:cNvSpPr>
                <a:spLocks/>
              </p:cNvSpPr>
              <p:nvPr/>
            </p:nvSpPr>
            <p:spPr bwMode="auto">
              <a:xfrm>
                <a:off x="724828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Freeform 67"/>
              <p:cNvSpPr>
                <a:spLocks/>
              </p:cNvSpPr>
              <p:nvPr/>
            </p:nvSpPr>
            <p:spPr bwMode="auto">
              <a:xfrm>
                <a:off x="5997339" y="3288916"/>
                <a:ext cx="60325" cy="98778"/>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68"/>
              <p:cNvSpPr>
                <a:spLocks/>
              </p:cNvSpPr>
              <p:nvPr/>
            </p:nvSpPr>
            <p:spPr bwMode="auto">
              <a:xfrm>
                <a:off x="7915039" y="3271278"/>
                <a:ext cx="60325" cy="95250"/>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69"/>
              <p:cNvSpPr>
                <a:spLocks noEditPoints="1"/>
              </p:cNvSpPr>
              <p:nvPr/>
            </p:nvSpPr>
            <p:spPr bwMode="auto">
              <a:xfrm>
                <a:off x="3670064" y="3253640"/>
                <a:ext cx="1362075" cy="723194"/>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70"/>
              <p:cNvSpPr>
                <a:spLocks noEditPoints="1"/>
              </p:cNvSpPr>
              <p:nvPr/>
            </p:nvSpPr>
            <p:spPr bwMode="auto">
              <a:xfrm>
                <a:off x="4987689" y="3306556"/>
                <a:ext cx="1863725" cy="603250"/>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71"/>
              <p:cNvSpPr>
                <a:spLocks noEditPoints="1"/>
              </p:cNvSpPr>
              <p:nvPr/>
            </p:nvSpPr>
            <p:spPr bwMode="auto">
              <a:xfrm>
                <a:off x="6845064" y="3116056"/>
                <a:ext cx="1736725" cy="1176514"/>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Freeform 72"/>
              <p:cNvSpPr>
                <a:spLocks/>
              </p:cNvSpPr>
              <p:nvPr/>
            </p:nvSpPr>
            <p:spPr bwMode="auto">
              <a:xfrm>
                <a:off x="4181238" y="3747528"/>
                <a:ext cx="3708400" cy="183444"/>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Freeform 73"/>
              <p:cNvSpPr>
                <a:spLocks/>
              </p:cNvSpPr>
              <p:nvPr/>
            </p:nvSpPr>
            <p:spPr bwMode="auto">
              <a:xfrm>
                <a:off x="8448438" y="3207778"/>
                <a:ext cx="76200" cy="102306"/>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Freeform 74"/>
              <p:cNvSpPr>
                <a:spLocks/>
              </p:cNvSpPr>
              <p:nvPr/>
            </p:nvSpPr>
            <p:spPr bwMode="auto">
              <a:xfrm>
                <a:off x="8534163" y="3207778"/>
                <a:ext cx="88900" cy="102306"/>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34"/>
              <p:cNvSpPr txBox="1"/>
              <p:nvPr/>
            </p:nvSpPr>
            <p:spPr>
              <a:xfrm>
                <a:off x="3996590" y="4668755"/>
                <a:ext cx="44253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$7 </a:t>
                </a:r>
                <a:r>
                  <a:rPr kumimoji="0" lang="en-US" sz="1800" b="0" i="0" u="none" strike="noStrike" kern="1200" cap="none" spc="0" normalizeH="0" baseline="0" noProof="0" dirty="0">
                    <a:ln>
                      <a:noFill/>
                    </a:ln>
                    <a:solidFill>
                      <a:prstClr val="white"/>
                    </a:solidFill>
                    <a:effectLst/>
                    <a:uLnTx/>
                    <a:uFillTx/>
                    <a:latin typeface="Calibri"/>
                    <a:ea typeface="+mn-ea"/>
                    <a:cs typeface="+mn-cs"/>
                  </a:rPr>
                  <a:t>BILLION | </a:t>
                </a:r>
                <a:r>
                  <a:rPr kumimoji="0" lang="en-US" sz="2000" b="1" i="0" u="none" strike="noStrike" kern="1200" cap="none" spc="0" normalizeH="0" baseline="0" noProof="0" dirty="0">
                    <a:ln>
                      <a:noFill/>
                    </a:ln>
                    <a:solidFill>
                      <a:prstClr val="white"/>
                    </a:solidFill>
                    <a:effectLst/>
                    <a:uLnTx/>
                    <a:uFillTx/>
                    <a:latin typeface="Calibri"/>
                    <a:ea typeface="+mn-ea"/>
                    <a:cs typeface="+mn-cs"/>
                  </a:rPr>
                  <a:t>110,000</a:t>
                </a:r>
                <a:r>
                  <a:rPr kumimoji="0" lang="en-US" sz="1800"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800" b="1" i="0" u="none" strike="noStrike" kern="1200" cap="none" spc="0" normalizeH="0" baseline="0" noProof="0" dirty="0">
                    <a:ln>
                      <a:noFill/>
                    </a:ln>
                    <a:solidFill>
                      <a:prstClr val="white"/>
                    </a:solidFill>
                    <a:effectLst/>
                    <a:uLnTx/>
                    <a:uFillTx/>
                    <a:latin typeface="Calibri"/>
                    <a:ea typeface="+mn-ea"/>
                    <a:cs typeface="+mn-cs"/>
                  </a:rPr>
                  <a:t>31</a:t>
                </a:r>
                <a:r>
                  <a:rPr kumimoji="0" lang="en-US" sz="1800" b="0" i="0" u="none" strike="noStrike" kern="1200" cap="none" spc="0" normalizeH="0" baseline="0" noProof="0" dirty="0">
                    <a:ln>
                      <a:noFill/>
                    </a:ln>
                    <a:solidFill>
                      <a:prstClr val="white"/>
                    </a:solidFill>
                    <a:effectLst/>
                    <a:uLnTx/>
                    <a:uFillTx/>
                    <a:latin typeface="Calibri"/>
                    <a:ea typeface="+mn-ea"/>
                    <a:cs typeface="+mn-cs"/>
                  </a:rPr>
                  <a:t> COUNTRIES</a:t>
                </a:r>
              </a:p>
            </p:txBody>
          </p:sp>
        </p:grpSp>
      </p:grpSp>
    </p:spTree>
    <p:extLst>
      <p:ext uri="{BB962C8B-B14F-4D97-AF65-F5344CB8AC3E}">
        <p14:creationId xmlns:p14="http://schemas.microsoft.com/office/powerpoint/2010/main" val="11065536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What is Containerization</a:t>
            </a:r>
            <a:endParaRPr lang="en-IN" dirty="0"/>
          </a:p>
        </p:txBody>
      </p:sp>
      <p:sp>
        <p:nvSpPr>
          <p:cNvPr id="3" name="Content Placeholder 2"/>
          <p:cNvSpPr>
            <a:spLocks noGrp="1"/>
          </p:cNvSpPr>
          <p:nvPr>
            <p:ph idx="1"/>
          </p:nvPr>
        </p:nvSpPr>
        <p:spPr>
          <a:xfrm>
            <a:off x="406400" y="1219201"/>
            <a:ext cx="10945223" cy="4841965"/>
          </a:xfrm>
        </p:spPr>
        <p:txBody>
          <a:bodyPr/>
          <a:lstStyle/>
          <a:p>
            <a:r>
              <a:rPr lang="en-US" dirty="0"/>
              <a:t>Containerization is the technique of bringing virtualization to the operating system level. </a:t>
            </a:r>
            <a:endParaRPr lang="en-US" dirty="0" smtClean="0"/>
          </a:p>
          <a:p>
            <a:r>
              <a:rPr lang="en-US" dirty="0" smtClean="0"/>
              <a:t>While </a:t>
            </a:r>
            <a:r>
              <a:rPr lang="en-US" dirty="0"/>
              <a:t>Virtualization brings abstraction to the hardware, Containerization brings abstraction to the operating system. Do note that Containerization is also a type of Virtualization. </a:t>
            </a:r>
            <a:endParaRPr lang="en-US" dirty="0" smtClean="0"/>
          </a:p>
          <a:p>
            <a:r>
              <a:rPr lang="en-US" dirty="0" smtClean="0"/>
              <a:t>Containerization </a:t>
            </a:r>
            <a:r>
              <a:rPr lang="en-US" dirty="0"/>
              <a:t>is however more efficient because there is no guest OS here and utilizes a host’s operating system, share relevant libraries &amp; resources as and when needed unlike virtual machines. </a:t>
            </a:r>
            <a:endParaRPr lang="en-US" dirty="0" smtClean="0"/>
          </a:p>
          <a:p>
            <a:r>
              <a:rPr lang="en-US" dirty="0" smtClean="0"/>
              <a:t>Application </a:t>
            </a:r>
            <a:r>
              <a:rPr lang="en-US" dirty="0"/>
              <a:t>specific binaries and libraries of containers run on the host kernel, which makes processing and execution very fast. </a:t>
            </a:r>
            <a:endParaRPr lang="en-US" dirty="0" smtClean="0"/>
          </a:p>
          <a:p>
            <a:r>
              <a:rPr lang="en-US" dirty="0" smtClean="0"/>
              <a:t>Even </a:t>
            </a:r>
            <a:r>
              <a:rPr lang="en-US" dirty="0"/>
              <a:t>booting-up a container takes only a fraction of a second. </a:t>
            </a:r>
            <a:endParaRPr lang="en-US" dirty="0" smtClean="0"/>
          </a:p>
          <a:p>
            <a:r>
              <a:rPr lang="en-US" dirty="0" smtClean="0"/>
              <a:t>Because </a:t>
            </a:r>
            <a:r>
              <a:rPr lang="en-US" dirty="0"/>
              <a:t>all the containers share, host operating system and holds only the application related binaries &amp; libraries. They are lightweight and faster than Virtual Machines. </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32959176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VM vs Containerization</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Rectangle 4"/>
          <p:cNvSpPr/>
          <p:nvPr/>
        </p:nvSpPr>
        <p:spPr>
          <a:xfrm>
            <a:off x="406400" y="1305673"/>
            <a:ext cx="10997474" cy="923330"/>
          </a:xfrm>
          <a:prstGeom prst="rect">
            <a:avLst/>
          </a:prstGeom>
        </p:spPr>
        <p:txBody>
          <a:bodyPr wrap="square">
            <a:spAutoFit/>
          </a:bodyPr>
          <a:lstStyle/>
          <a:p>
            <a:r>
              <a:rPr lang="en-US" dirty="0"/>
              <a:t>Containers and virtual machines have similar resource isolation and allocation benefits, but function differently because containers virtualize the operating system instead of hardware. Containers are more portable and efficient.</a:t>
            </a:r>
            <a:endParaRPr lang="en-IN" dirty="0"/>
          </a:p>
        </p:txBody>
      </p:sp>
      <p:pic>
        <p:nvPicPr>
          <p:cNvPr id="6" name="Picture 5"/>
          <p:cNvPicPr>
            <a:picLocks noChangeAspect="1"/>
          </p:cNvPicPr>
          <p:nvPr/>
        </p:nvPicPr>
        <p:blipFill>
          <a:blip r:embed="rId2"/>
          <a:stretch>
            <a:fillRect/>
          </a:stretch>
        </p:blipFill>
        <p:spPr>
          <a:xfrm>
            <a:off x="232558" y="2394866"/>
            <a:ext cx="11353800" cy="3761694"/>
          </a:xfrm>
          <a:prstGeom prst="rect">
            <a:avLst/>
          </a:prstGeom>
        </p:spPr>
      </p:pic>
    </p:spTree>
    <p:extLst>
      <p:ext uri="{BB962C8B-B14F-4D97-AF65-F5344CB8AC3E}">
        <p14:creationId xmlns:p14="http://schemas.microsoft.com/office/powerpoint/2010/main" val="218176127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Introduction to Docker</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Docker container technology was launched in 2013 as an open source </a:t>
            </a:r>
            <a:r>
              <a:rPr lang="en-US" dirty="0">
                <a:hlinkClick r:id="rId2"/>
              </a:rPr>
              <a:t>Docker Engine</a:t>
            </a:r>
            <a:r>
              <a:rPr lang="en-US" dirty="0" smtClean="0">
                <a:hlinkClick r:id="rId2"/>
              </a:rPr>
              <a:t>.</a:t>
            </a:r>
            <a:endParaRPr lang="en-US" dirty="0" smtClean="0"/>
          </a:p>
          <a:p>
            <a:r>
              <a:rPr lang="en-US" dirty="0" smtClean="0"/>
              <a:t>It leverages </a:t>
            </a:r>
            <a:r>
              <a:rPr lang="en-US" dirty="0"/>
              <a:t>existing computing concepts around containers and specifically in the Linux world, primitives known as cgroups and </a:t>
            </a:r>
            <a:r>
              <a:rPr lang="en-US" dirty="0" smtClean="0"/>
              <a:t>namespaces</a:t>
            </a:r>
          </a:p>
          <a:p>
            <a:r>
              <a:rPr lang="en-US" dirty="0"/>
              <a:t>Docker Containers Are Everywhere: Linux, Windows, Data center, Cloud, Serverless, etc. </a:t>
            </a:r>
            <a:endParaRPr lang="en-IN" dirty="0"/>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2691674" y="3276830"/>
            <a:ext cx="5029200" cy="2609850"/>
          </a:xfrm>
          <a:prstGeom prst="rect">
            <a:avLst/>
          </a:prstGeom>
        </p:spPr>
      </p:pic>
    </p:spTree>
    <p:extLst>
      <p:ext uri="{BB962C8B-B14F-4D97-AF65-F5344CB8AC3E}">
        <p14:creationId xmlns:p14="http://schemas.microsoft.com/office/powerpoint/2010/main" val="344252967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Introduction to Containers</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A container is a standard unit of software that packages up code and all its </a:t>
            </a:r>
            <a:r>
              <a:rPr lang="en-US" dirty="0" smtClean="0"/>
              <a:t>dependencies </a:t>
            </a:r>
            <a:r>
              <a:rPr lang="en-US" dirty="0"/>
              <a:t>so the application runs quickly and reliably from one computing environment to another. </a:t>
            </a:r>
            <a:endParaRPr lang="en-US" dirty="0" smtClean="0"/>
          </a:p>
          <a:p>
            <a:r>
              <a:rPr lang="en-US" dirty="0" smtClean="0"/>
              <a:t>A </a:t>
            </a:r>
            <a:r>
              <a:rPr lang="en-US" dirty="0"/>
              <a:t>Docker container image is a lightweight, standalone, executable package of software that includes everything needed to run an application: code, runtime, system tools, system libraries and settings.</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2771701" y="3091610"/>
            <a:ext cx="5549339" cy="2942184"/>
          </a:xfrm>
          <a:prstGeom prst="rect">
            <a:avLst/>
          </a:prstGeom>
        </p:spPr>
      </p:pic>
    </p:spTree>
    <p:extLst>
      <p:ext uri="{BB962C8B-B14F-4D97-AF65-F5344CB8AC3E}">
        <p14:creationId xmlns:p14="http://schemas.microsoft.com/office/powerpoint/2010/main" val="301484220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Introduction to Docker</a:t>
            </a:r>
            <a:endParaRPr lang="en-IN" dirty="0"/>
          </a:p>
        </p:txBody>
      </p:sp>
      <p:sp>
        <p:nvSpPr>
          <p:cNvPr id="3" name="Content Placeholder 2"/>
          <p:cNvSpPr>
            <a:spLocks noGrp="1"/>
          </p:cNvSpPr>
          <p:nvPr>
            <p:ph idx="1"/>
          </p:nvPr>
        </p:nvSpPr>
        <p:spPr>
          <a:xfrm>
            <a:off x="406400" y="1219201"/>
            <a:ext cx="10945223" cy="4525963"/>
          </a:xfrm>
        </p:spPr>
        <p:txBody>
          <a:bodyPr/>
          <a:lstStyle/>
          <a:p>
            <a:r>
              <a:rPr lang="en-US" dirty="0"/>
              <a:t>Docker is a platform for developers and sysadmins to </a:t>
            </a:r>
            <a:r>
              <a:rPr lang="en-US" b="1" dirty="0"/>
              <a:t>develop, deploy, and run</a:t>
            </a:r>
            <a:r>
              <a:rPr lang="en-US" dirty="0"/>
              <a:t> applications with containers. </a:t>
            </a:r>
            <a:endParaRPr lang="en-US" dirty="0" smtClean="0"/>
          </a:p>
          <a:p>
            <a:r>
              <a:rPr lang="en-US" dirty="0" smtClean="0"/>
              <a:t>The </a:t>
            </a:r>
            <a:r>
              <a:rPr lang="en-US" dirty="0"/>
              <a:t>use of Linux containers to deploy applications is called </a:t>
            </a:r>
            <a:r>
              <a:rPr lang="en-US" i="1" dirty="0"/>
              <a:t>containerization</a:t>
            </a:r>
            <a:r>
              <a:rPr lang="en-US" dirty="0"/>
              <a:t>. Containers are not new, but their use for easily deploying applications is</a:t>
            </a:r>
            <a:r>
              <a:rPr lang="en-US" dirty="0" smtClean="0"/>
              <a:t>.</a:t>
            </a:r>
          </a:p>
          <a:p>
            <a:r>
              <a:rPr lang="en-US" dirty="0" smtClean="0"/>
              <a:t>Containers are Preferred because</a:t>
            </a:r>
          </a:p>
          <a:p>
            <a:pPr lvl="1">
              <a:buFont typeface="Wingdings" panose="05000000000000000000" pitchFamily="2" charset="2"/>
              <a:buChar char="Ø"/>
            </a:pPr>
            <a:r>
              <a:rPr lang="en-US" b="1" dirty="0"/>
              <a:t>Flexible: </a:t>
            </a:r>
            <a:r>
              <a:rPr lang="en-US" dirty="0"/>
              <a:t>Even the most complex applications can be containerized</a:t>
            </a:r>
            <a:r>
              <a:rPr lang="en-US" b="1" dirty="0"/>
              <a:t>.</a:t>
            </a:r>
          </a:p>
          <a:p>
            <a:pPr lvl="1">
              <a:buFont typeface="Wingdings" panose="05000000000000000000" pitchFamily="2" charset="2"/>
              <a:buChar char="Ø"/>
            </a:pPr>
            <a:r>
              <a:rPr lang="en-US" b="1" dirty="0"/>
              <a:t>Lightweight: </a:t>
            </a:r>
            <a:r>
              <a:rPr lang="en-US" dirty="0"/>
              <a:t>Containers leverage and share the host </a:t>
            </a:r>
            <a:r>
              <a:rPr lang="en-US" dirty="0" smtClean="0"/>
              <a:t>kernel and therefore do not require OS per app</a:t>
            </a:r>
            <a:r>
              <a:rPr lang="en-US" b="1" dirty="0" smtClean="0"/>
              <a:t>.</a:t>
            </a:r>
            <a:endParaRPr lang="en-US" b="1" dirty="0"/>
          </a:p>
          <a:p>
            <a:pPr lvl="1">
              <a:buFont typeface="Wingdings" panose="05000000000000000000" pitchFamily="2" charset="2"/>
              <a:buChar char="Ø"/>
            </a:pPr>
            <a:r>
              <a:rPr lang="en-US" b="1" dirty="0"/>
              <a:t>Interchangeable: </a:t>
            </a:r>
            <a:r>
              <a:rPr lang="en-US" dirty="0"/>
              <a:t>You can deploy updates and upgrades on-the-fly</a:t>
            </a:r>
            <a:r>
              <a:rPr lang="en-US" b="1" dirty="0"/>
              <a:t>.</a:t>
            </a:r>
          </a:p>
          <a:p>
            <a:pPr lvl="1">
              <a:buFont typeface="Wingdings" panose="05000000000000000000" pitchFamily="2" charset="2"/>
              <a:buChar char="Ø"/>
            </a:pPr>
            <a:r>
              <a:rPr lang="en-US" b="1" dirty="0"/>
              <a:t>Portable: </a:t>
            </a:r>
            <a:r>
              <a:rPr lang="en-US" dirty="0"/>
              <a:t>You can build locally, deploy to the cloud, and run anywhere.</a:t>
            </a:r>
          </a:p>
          <a:p>
            <a:pPr lvl="1">
              <a:buFont typeface="Wingdings" panose="05000000000000000000" pitchFamily="2" charset="2"/>
              <a:buChar char="Ø"/>
            </a:pPr>
            <a:r>
              <a:rPr lang="en-US" b="1" dirty="0"/>
              <a:t>Scalable: </a:t>
            </a:r>
            <a:r>
              <a:rPr lang="en-US" dirty="0"/>
              <a:t>You can increase and automatically distribute container replicas.</a:t>
            </a:r>
          </a:p>
          <a:p>
            <a:pPr lvl="1">
              <a:buFont typeface="Wingdings" panose="05000000000000000000" pitchFamily="2" charset="2"/>
              <a:buChar char="Ø"/>
            </a:pPr>
            <a:r>
              <a:rPr lang="en-US" b="1" dirty="0"/>
              <a:t>Stackable: </a:t>
            </a:r>
            <a:r>
              <a:rPr lang="en-US" dirty="0"/>
              <a:t>You can stack services vertically and on-the-fly</a:t>
            </a:r>
            <a:r>
              <a:rPr lang="en-US" dirty="0" smtClean="0"/>
              <a:t>.</a:t>
            </a:r>
          </a:p>
          <a:p>
            <a:pPr lvl="1">
              <a:buFont typeface="Wingdings" panose="05000000000000000000" pitchFamily="2" charset="2"/>
              <a:buChar char="Ø"/>
            </a:pPr>
            <a:r>
              <a:rPr lang="en-US" b="1" dirty="0"/>
              <a:t>Secure</a:t>
            </a:r>
            <a:r>
              <a:rPr lang="en-US" dirty="0"/>
              <a:t>: Docker provides the strongest default isolation capabilities in the industry</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5355727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lumMod val="65000"/>
              <a:lumOff val="35000"/>
            </a:schemeClr>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chemeClr val="tx1">
              <a:lumMod val="65000"/>
              <a:lumOff val="35000"/>
            </a:schemeClr>
          </a:solidFill>
          <a:prstDash val="solid"/>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1"/>
            </a:solidFill>
            <a:effectLst/>
            <a:latin typeface="Arial" charset="0"/>
          </a:defRPr>
        </a:defPPr>
      </a:lstStyle>
    </a:spDef>
    <a:lnDef>
      <a:spPr bwMode="auto">
        <a:solidFill>
          <a:schemeClr val="accent1"/>
        </a:solidFill>
        <a:ln w="3175" cap="flat" cmpd="sng" algn="ctr">
          <a:solidFill>
            <a:srgbClr val="850909"/>
          </a:solidFill>
          <a:prstDash val="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11004</TotalTime>
  <Words>2582</Words>
  <Application>Microsoft Office PowerPoint</Application>
  <PresentationFormat>Widescreen</PresentationFormat>
  <Paragraphs>240</Paragraphs>
  <Slides>47</Slides>
  <Notes>0</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47</vt:i4>
      </vt:variant>
    </vt:vector>
  </HeadingPairs>
  <TitlesOfParts>
    <vt:vector size="58" baseType="lpstr">
      <vt:lpstr>Arial</vt:lpstr>
      <vt:lpstr>Calibri</vt:lpstr>
      <vt:lpstr>Novecento Book</vt:lpstr>
      <vt:lpstr>Verdana</vt:lpstr>
      <vt:lpstr>Wingdings</vt:lpstr>
      <vt:lpstr>Wingdings 2</vt:lpstr>
      <vt:lpstr>HCL Template</vt:lpstr>
      <vt:lpstr>3_HCL Template</vt:lpstr>
      <vt:lpstr>1_HCL Template</vt:lpstr>
      <vt:lpstr>2_HCL Template</vt:lpstr>
      <vt:lpstr>think-cell Slide</vt:lpstr>
      <vt:lpstr>Docker</vt:lpstr>
      <vt:lpstr>Noticeable Challenges and Trends</vt:lpstr>
      <vt:lpstr>PowerPoint Presentation</vt:lpstr>
      <vt:lpstr>What is Virtualization</vt:lpstr>
      <vt:lpstr>What is Containerization</vt:lpstr>
      <vt:lpstr>VM vs Containerization</vt:lpstr>
      <vt:lpstr>Introduction to Docker</vt:lpstr>
      <vt:lpstr>Introduction to Containers</vt:lpstr>
      <vt:lpstr>Introduction to Docker</vt:lpstr>
      <vt:lpstr>PowerPoint Presentation</vt:lpstr>
      <vt:lpstr>PowerPoint Presentation</vt:lpstr>
      <vt:lpstr>CI/CD Integration with Docker</vt:lpstr>
      <vt:lpstr>What is Docker Engine</vt:lpstr>
      <vt:lpstr>Overview of Docker Editions</vt:lpstr>
      <vt:lpstr>Choosing Docker vs VM</vt:lpstr>
      <vt:lpstr>Basics of Docker System</vt:lpstr>
      <vt:lpstr>How the Updates work in Docker</vt:lpstr>
      <vt:lpstr>Docker Architecture</vt:lpstr>
      <vt:lpstr>Docker Engine</vt:lpstr>
      <vt:lpstr>Docker Architecture</vt:lpstr>
      <vt:lpstr>Namespaces and Control Groups</vt:lpstr>
      <vt:lpstr>Dockerfile</vt:lpstr>
      <vt:lpstr>Docker Store Overview</vt:lpstr>
      <vt:lpstr>Docker Hub Overview</vt:lpstr>
      <vt:lpstr>Docker Hub</vt:lpstr>
      <vt:lpstr>Docker Hub vs Docker Store</vt:lpstr>
      <vt:lpstr>Docker Machine</vt:lpstr>
      <vt:lpstr>Docker Compose</vt:lpstr>
      <vt:lpstr>Docker Volumes</vt:lpstr>
      <vt:lpstr>Docker Commands</vt:lpstr>
      <vt:lpstr>Docker Commands</vt:lpstr>
      <vt:lpstr>Docker Commands</vt:lpstr>
      <vt:lpstr>Docker Commands</vt:lpstr>
      <vt:lpstr>Docker Commands</vt:lpstr>
      <vt:lpstr>Docker Commands</vt:lpstr>
      <vt:lpstr>Docker Commands</vt:lpstr>
      <vt:lpstr>Docker Commands</vt:lpstr>
      <vt:lpstr>Docker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SCB Global Banking- CI/CD Opportunity</dc:title>
  <dc:creator>Deekshita Dharaneeswaran</dc:creator>
  <cp:lastModifiedBy>Senthil Alagarsamy</cp:lastModifiedBy>
  <cp:revision>432</cp:revision>
  <dcterms:created xsi:type="dcterms:W3CDTF">2018-01-18T03:50:52Z</dcterms:created>
  <dcterms:modified xsi:type="dcterms:W3CDTF">2019-01-23T11:04:12Z</dcterms:modified>
</cp:coreProperties>
</file>